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5" r:id="rId5"/>
    <p:sldMasterId id="2147484495" r:id="rId6"/>
  </p:sldMasterIdLst>
  <p:notesMasterIdLst>
    <p:notesMasterId r:id="rId52"/>
  </p:notesMasterIdLst>
  <p:handoutMasterIdLst>
    <p:handoutMasterId r:id="rId53"/>
  </p:handoutMasterIdLst>
  <p:sldIdLst>
    <p:sldId id="1486" r:id="rId7"/>
    <p:sldId id="1374" r:id="rId8"/>
    <p:sldId id="258" r:id="rId9"/>
    <p:sldId id="260" r:id="rId10"/>
    <p:sldId id="299" r:id="rId11"/>
    <p:sldId id="300" r:id="rId12"/>
    <p:sldId id="265" r:id="rId13"/>
    <p:sldId id="266" r:id="rId14"/>
    <p:sldId id="267" r:id="rId15"/>
    <p:sldId id="268" r:id="rId16"/>
    <p:sldId id="290" r:id="rId17"/>
    <p:sldId id="292" r:id="rId18"/>
    <p:sldId id="293" r:id="rId19"/>
    <p:sldId id="295" r:id="rId20"/>
    <p:sldId id="296" r:id="rId21"/>
    <p:sldId id="305" r:id="rId22"/>
    <p:sldId id="270" r:id="rId23"/>
    <p:sldId id="271" r:id="rId24"/>
    <p:sldId id="307" r:id="rId25"/>
    <p:sldId id="306" r:id="rId26"/>
    <p:sldId id="1598" r:id="rId27"/>
    <p:sldId id="1595" r:id="rId28"/>
    <p:sldId id="262" r:id="rId29"/>
    <p:sldId id="259" r:id="rId30"/>
    <p:sldId id="1596" r:id="rId31"/>
    <p:sldId id="261" r:id="rId32"/>
    <p:sldId id="263" r:id="rId33"/>
    <p:sldId id="272" r:id="rId34"/>
    <p:sldId id="273" r:id="rId35"/>
    <p:sldId id="274" r:id="rId36"/>
    <p:sldId id="275" r:id="rId37"/>
    <p:sldId id="276" r:id="rId38"/>
    <p:sldId id="281" r:id="rId39"/>
    <p:sldId id="280" r:id="rId40"/>
    <p:sldId id="278" r:id="rId41"/>
    <p:sldId id="282" r:id="rId42"/>
    <p:sldId id="304" r:id="rId43"/>
    <p:sldId id="1591" r:id="rId44"/>
    <p:sldId id="1592" r:id="rId45"/>
    <p:sldId id="1599" r:id="rId46"/>
    <p:sldId id="283" r:id="rId47"/>
    <p:sldId id="310" r:id="rId48"/>
    <p:sldId id="309" r:id="rId49"/>
    <p:sldId id="1509" r:id="rId50"/>
    <p:sldId id="1710" r:id="rId5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D734E8-C696-4D83-BB32-D9DCEFB09BA2}" v="218" dt="2018-08-31T05:48:40.3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86667" autoAdjust="0"/>
  </p:normalViewPr>
  <p:slideViewPr>
    <p:cSldViewPr>
      <p:cViewPr varScale="1">
        <p:scale>
          <a:sx n="65" d="100"/>
          <a:sy n="65" d="100"/>
        </p:scale>
        <p:origin x="182" y="26"/>
      </p:cViewPr>
      <p:guideLst/>
    </p:cSldViewPr>
  </p:slideViewPr>
  <p:outlineViewPr>
    <p:cViewPr>
      <p:scale>
        <a:sx n="33" d="100"/>
        <a:sy n="33" d="100"/>
      </p:scale>
      <p:origin x="0" y="-1913"/>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0" d="100"/>
          <a:sy n="80" d="100"/>
        </p:scale>
        <p:origin x="3165" y="6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E93EA8-5CB2-4E4A-A665-447853A4CD2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80C0E20F-F7ED-479A-AEF8-E8039FBEA5A6}">
      <dgm:prSet phldrT="[Text]"/>
      <dgm:spPr/>
      <dgm:t>
        <a:bodyPr/>
        <a:lstStyle/>
        <a:p>
          <a:r>
            <a:rPr lang="en-US" dirty="0"/>
            <a:t>Account Administrator</a:t>
          </a:r>
        </a:p>
      </dgm:t>
    </dgm:pt>
    <dgm:pt modelId="{6E4EFE6D-C42B-45AF-B071-E6762BE61FBE}" type="parTrans" cxnId="{992FA5A7-94DF-40F6-A1A1-7E17DAFEDF49}">
      <dgm:prSet/>
      <dgm:spPr/>
      <dgm:t>
        <a:bodyPr/>
        <a:lstStyle/>
        <a:p>
          <a:endParaRPr lang="en-US"/>
        </a:p>
      </dgm:t>
    </dgm:pt>
    <dgm:pt modelId="{4584AD14-3BA3-449D-836D-97180E2811D8}" type="sibTrans" cxnId="{992FA5A7-94DF-40F6-A1A1-7E17DAFEDF49}">
      <dgm:prSet/>
      <dgm:spPr/>
      <dgm:t>
        <a:bodyPr/>
        <a:lstStyle/>
        <a:p>
          <a:endParaRPr lang="en-US"/>
        </a:p>
      </dgm:t>
    </dgm:pt>
    <dgm:pt modelId="{38650143-5864-4213-B33C-59D0BEF19263}">
      <dgm:prSet phldrT="[Text]"/>
      <dgm:spPr/>
      <dgm:t>
        <a:bodyPr/>
        <a:lstStyle/>
        <a:p>
          <a:r>
            <a:rPr lang="en-US" dirty="0"/>
            <a:t>Service Administrator</a:t>
          </a:r>
        </a:p>
      </dgm:t>
    </dgm:pt>
    <dgm:pt modelId="{C052C910-D42B-45B2-9AC3-E2645F4C2AB2}" type="parTrans" cxnId="{06C8C4FD-75FA-46EA-AD74-BD8ADF0A77A8}">
      <dgm:prSet/>
      <dgm:spPr/>
      <dgm:t>
        <a:bodyPr/>
        <a:lstStyle/>
        <a:p>
          <a:endParaRPr lang="en-US" dirty="0"/>
        </a:p>
      </dgm:t>
    </dgm:pt>
    <dgm:pt modelId="{ECE90B66-9708-40B8-805C-417B77D4A8B6}" type="sibTrans" cxnId="{06C8C4FD-75FA-46EA-AD74-BD8ADF0A77A8}">
      <dgm:prSet/>
      <dgm:spPr/>
      <dgm:t>
        <a:bodyPr/>
        <a:lstStyle/>
        <a:p>
          <a:endParaRPr lang="en-US"/>
        </a:p>
      </dgm:t>
    </dgm:pt>
    <dgm:pt modelId="{533C1BEA-0679-4577-93E6-51F9C2939BF8}">
      <dgm:prSet phldrT="[Text]"/>
      <dgm:spPr/>
      <dgm:t>
        <a:bodyPr/>
        <a:lstStyle/>
        <a:p>
          <a:r>
            <a:rPr lang="en-US" dirty="0"/>
            <a:t>Dev</a:t>
          </a:r>
        </a:p>
      </dgm:t>
    </dgm:pt>
    <dgm:pt modelId="{64318543-D5BF-47D0-A5A2-FD9669399F83}" type="parTrans" cxnId="{A92D0A52-5FCE-45DC-9026-7E53E1E86FE9}">
      <dgm:prSet/>
      <dgm:spPr/>
      <dgm:t>
        <a:bodyPr/>
        <a:lstStyle/>
        <a:p>
          <a:endParaRPr lang="en-US" dirty="0"/>
        </a:p>
      </dgm:t>
    </dgm:pt>
    <dgm:pt modelId="{2C10C0DF-936F-4F3B-83D2-F02F76BEA4CB}" type="sibTrans" cxnId="{A92D0A52-5FCE-45DC-9026-7E53E1E86FE9}">
      <dgm:prSet/>
      <dgm:spPr/>
      <dgm:t>
        <a:bodyPr/>
        <a:lstStyle/>
        <a:p>
          <a:endParaRPr lang="en-US"/>
        </a:p>
      </dgm:t>
    </dgm:pt>
    <dgm:pt modelId="{C6D1473A-FC49-48A6-8A19-498D325A7216}">
      <dgm:prSet phldrT="[Text]"/>
      <dgm:spPr/>
      <dgm:t>
        <a:bodyPr/>
        <a:lstStyle/>
        <a:p>
          <a:r>
            <a:rPr lang="en-US" dirty="0"/>
            <a:t>Service Administrator</a:t>
          </a:r>
        </a:p>
      </dgm:t>
    </dgm:pt>
    <dgm:pt modelId="{44A485E0-4CBB-4A6B-9E9D-5A4CE2CF7B7C}" type="parTrans" cxnId="{B2EB842E-7CC7-4263-8621-3B78F58801B4}">
      <dgm:prSet/>
      <dgm:spPr/>
      <dgm:t>
        <a:bodyPr/>
        <a:lstStyle/>
        <a:p>
          <a:endParaRPr lang="en-US" dirty="0"/>
        </a:p>
      </dgm:t>
    </dgm:pt>
    <dgm:pt modelId="{CEB6EACC-656B-42FA-BB73-3CA902DAB357}" type="sibTrans" cxnId="{B2EB842E-7CC7-4263-8621-3B78F58801B4}">
      <dgm:prSet/>
      <dgm:spPr/>
      <dgm:t>
        <a:bodyPr/>
        <a:lstStyle/>
        <a:p>
          <a:endParaRPr lang="en-US"/>
        </a:p>
      </dgm:t>
    </dgm:pt>
    <dgm:pt modelId="{BA455FFE-FF75-449F-8F92-4E95F21262B8}">
      <dgm:prSet phldrT="[Text]"/>
      <dgm:spPr/>
      <dgm:t>
        <a:bodyPr/>
        <a:lstStyle/>
        <a:p>
          <a:r>
            <a:rPr lang="en-US" dirty="0"/>
            <a:t>Service Administrator</a:t>
          </a:r>
        </a:p>
      </dgm:t>
    </dgm:pt>
    <dgm:pt modelId="{1854BBB6-57F5-44AE-BCF8-32077BC7EDD3}" type="parTrans" cxnId="{968CC564-2F44-4AA6-AF11-72038985199A}">
      <dgm:prSet/>
      <dgm:spPr/>
      <dgm:t>
        <a:bodyPr/>
        <a:lstStyle/>
        <a:p>
          <a:endParaRPr lang="en-US" dirty="0"/>
        </a:p>
      </dgm:t>
    </dgm:pt>
    <dgm:pt modelId="{2BD679F9-B21C-4158-89E3-FA352C35AD15}" type="sibTrans" cxnId="{968CC564-2F44-4AA6-AF11-72038985199A}">
      <dgm:prSet/>
      <dgm:spPr/>
      <dgm:t>
        <a:bodyPr/>
        <a:lstStyle/>
        <a:p>
          <a:endParaRPr lang="en-US"/>
        </a:p>
      </dgm:t>
    </dgm:pt>
    <dgm:pt modelId="{DA09B8FD-6D31-4940-B237-1F94781BE7CA}">
      <dgm:prSet phldrT="[Text]"/>
      <dgm:spPr/>
      <dgm:t>
        <a:bodyPr/>
        <a:lstStyle/>
        <a:p>
          <a:r>
            <a:rPr lang="en-US" dirty="0"/>
            <a:t>Co-Admin</a:t>
          </a:r>
        </a:p>
      </dgm:t>
    </dgm:pt>
    <dgm:pt modelId="{F55ABB60-F78F-4973-A53C-844F486E7F43}" type="parTrans" cxnId="{ED0481B5-5E55-4E87-B467-868546982E22}">
      <dgm:prSet/>
      <dgm:spPr/>
      <dgm:t>
        <a:bodyPr/>
        <a:lstStyle/>
        <a:p>
          <a:endParaRPr lang="en-US" dirty="0"/>
        </a:p>
      </dgm:t>
    </dgm:pt>
    <dgm:pt modelId="{3B35CA29-E4EA-4213-93E6-BE4786E8D3F6}" type="sibTrans" cxnId="{ED0481B5-5E55-4E87-B467-868546982E22}">
      <dgm:prSet/>
      <dgm:spPr/>
      <dgm:t>
        <a:bodyPr/>
        <a:lstStyle/>
        <a:p>
          <a:endParaRPr lang="en-US"/>
        </a:p>
      </dgm:t>
    </dgm:pt>
    <dgm:pt modelId="{6C28401D-30B1-407E-9F7B-32171B62C359}">
      <dgm:prSet phldrT="[Text]"/>
      <dgm:spPr/>
      <dgm:t>
        <a:bodyPr/>
        <a:lstStyle/>
        <a:p>
          <a:r>
            <a:rPr lang="en-US" dirty="0"/>
            <a:t>Co-Admin</a:t>
          </a:r>
        </a:p>
      </dgm:t>
    </dgm:pt>
    <dgm:pt modelId="{59F7AA7E-1605-4BEA-9267-191C7B3B915E}" type="parTrans" cxnId="{17204295-9956-489E-A5B7-1271206852AD}">
      <dgm:prSet/>
      <dgm:spPr/>
      <dgm:t>
        <a:bodyPr/>
        <a:lstStyle/>
        <a:p>
          <a:endParaRPr lang="en-US" dirty="0"/>
        </a:p>
      </dgm:t>
    </dgm:pt>
    <dgm:pt modelId="{25C7BC1D-B70D-47AE-A3B2-4E81EDD13918}" type="sibTrans" cxnId="{17204295-9956-489E-A5B7-1271206852AD}">
      <dgm:prSet/>
      <dgm:spPr/>
      <dgm:t>
        <a:bodyPr/>
        <a:lstStyle/>
        <a:p>
          <a:endParaRPr lang="en-US"/>
        </a:p>
      </dgm:t>
    </dgm:pt>
    <dgm:pt modelId="{1472795B-31F0-45CD-8C0A-A4B0BB59A180}">
      <dgm:prSet phldrT="[Text]"/>
      <dgm:spPr/>
      <dgm:t>
        <a:bodyPr/>
        <a:lstStyle/>
        <a:p>
          <a:r>
            <a:rPr lang="en-US" dirty="0"/>
            <a:t>…</a:t>
          </a:r>
        </a:p>
      </dgm:t>
    </dgm:pt>
    <dgm:pt modelId="{9E4B4D14-6D58-4B6F-9E1D-83D7CC72BB72}" type="parTrans" cxnId="{F03411AA-AACE-4BCE-BD8A-A1F7EC3E6193}">
      <dgm:prSet/>
      <dgm:spPr/>
      <dgm:t>
        <a:bodyPr/>
        <a:lstStyle/>
        <a:p>
          <a:endParaRPr lang="en-US" dirty="0"/>
        </a:p>
      </dgm:t>
    </dgm:pt>
    <dgm:pt modelId="{097DFCED-4BF6-4FF6-85BD-76BBE53D2BED}" type="sibTrans" cxnId="{F03411AA-AACE-4BCE-BD8A-A1F7EC3E6193}">
      <dgm:prSet/>
      <dgm:spPr/>
      <dgm:t>
        <a:bodyPr/>
        <a:lstStyle/>
        <a:p>
          <a:endParaRPr lang="en-US"/>
        </a:p>
      </dgm:t>
    </dgm:pt>
    <dgm:pt modelId="{F177348A-3A92-43F2-BD83-6E0DB53F925F}">
      <dgm:prSet phldrT="[Text]"/>
      <dgm:spPr/>
      <dgm:t>
        <a:bodyPr/>
        <a:lstStyle/>
        <a:p>
          <a:r>
            <a:rPr lang="en-US" dirty="0"/>
            <a:t>Pre-Prod</a:t>
          </a:r>
        </a:p>
      </dgm:t>
    </dgm:pt>
    <dgm:pt modelId="{F300FD99-249C-4E41-B500-C591A6D29019}" type="parTrans" cxnId="{CD85D6C0-95FC-4B65-9AD7-1ED2675EA328}">
      <dgm:prSet/>
      <dgm:spPr/>
      <dgm:t>
        <a:bodyPr/>
        <a:lstStyle/>
        <a:p>
          <a:endParaRPr lang="en-US" dirty="0"/>
        </a:p>
      </dgm:t>
    </dgm:pt>
    <dgm:pt modelId="{0E1F24EC-B735-45EE-8012-80585B8DBDE3}" type="sibTrans" cxnId="{CD85D6C0-95FC-4B65-9AD7-1ED2675EA328}">
      <dgm:prSet/>
      <dgm:spPr/>
      <dgm:t>
        <a:bodyPr/>
        <a:lstStyle/>
        <a:p>
          <a:endParaRPr lang="en-US"/>
        </a:p>
      </dgm:t>
    </dgm:pt>
    <dgm:pt modelId="{5D0DF968-B560-4B0E-8D9E-1BA5D6769179}">
      <dgm:prSet phldrT="[Text]"/>
      <dgm:spPr/>
      <dgm:t>
        <a:bodyPr/>
        <a:lstStyle/>
        <a:p>
          <a:r>
            <a:rPr lang="en-US" dirty="0"/>
            <a:t>Co-Admin</a:t>
          </a:r>
        </a:p>
      </dgm:t>
    </dgm:pt>
    <dgm:pt modelId="{72AD984A-C6ED-4D5A-8936-9BB8FB5ABFD1}" type="parTrans" cxnId="{BCC8EF8D-2A38-4A1A-8412-55FC48E61014}">
      <dgm:prSet/>
      <dgm:spPr/>
      <dgm:t>
        <a:bodyPr/>
        <a:lstStyle/>
        <a:p>
          <a:endParaRPr lang="en-US" dirty="0"/>
        </a:p>
      </dgm:t>
    </dgm:pt>
    <dgm:pt modelId="{C86BAFD2-8A06-4855-90FD-61133BDCB534}" type="sibTrans" cxnId="{BCC8EF8D-2A38-4A1A-8412-55FC48E61014}">
      <dgm:prSet/>
      <dgm:spPr/>
      <dgm:t>
        <a:bodyPr/>
        <a:lstStyle/>
        <a:p>
          <a:endParaRPr lang="en-US"/>
        </a:p>
      </dgm:t>
    </dgm:pt>
    <dgm:pt modelId="{E1E5BE80-8277-43CB-8C51-A81488A1CBA3}">
      <dgm:prSet phldrT="[Text]"/>
      <dgm:spPr/>
      <dgm:t>
        <a:bodyPr/>
        <a:lstStyle/>
        <a:p>
          <a:r>
            <a:rPr lang="en-US" dirty="0"/>
            <a:t>…</a:t>
          </a:r>
        </a:p>
      </dgm:t>
    </dgm:pt>
    <dgm:pt modelId="{02AE1ECB-156A-469F-A7C9-EDD8C2E124AE}" type="parTrans" cxnId="{603410A5-12E3-400B-93DF-580C9CA0DD31}">
      <dgm:prSet/>
      <dgm:spPr/>
      <dgm:t>
        <a:bodyPr/>
        <a:lstStyle/>
        <a:p>
          <a:endParaRPr lang="en-US" dirty="0"/>
        </a:p>
      </dgm:t>
    </dgm:pt>
    <dgm:pt modelId="{C0A30B59-0F4C-4DC2-A4EB-7DD1B8334AFC}" type="sibTrans" cxnId="{603410A5-12E3-400B-93DF-580C9CA0DD31}">
      <dgm:prSet/>
      <dgm:spPr/>
      <dgm:t>
        <a:bodyPr/>
        <a:lstStyle/>
        <a:p>
          <a:endParaRPr lang="en-US"/>
        </a:p>
      </dgm:t>
    </dgm:pt>
    <dgm:pt modelId="{4F8D46BD-1923-45BA-9092-D7D6E1DFC78F}">
      <dgm:prSet phldrT="[Text]"/>
      <dgm:spPr/>
      <dgm:t>
        <a:bodyPr/>
        <a:lstStyle/>
        <a:p>
          <a:r>
            <a:rPr lang="en-US" dirty="0"/>
            <a:t>Co-Admin</a:t>
          </a:r>
        </a:p>
      </dgm:t>
    </dgm:pt>
    <dgm:pt modelId="{F5A1D035-1D1B-43A9-9CBC-0BB259F56455}" type="parTrans" cxnId="{DC5A73CB-4016-4EA6-B5E1-E7B729F8880F}">
      <dgm:prSet/>
      <dgm:spPr/>
      <dgm:t>
        <a:bodyPr/>
        <a:lstStyle/>
        <a:p>
          <a:endParaRPr lang="en-US" dirty="0"/>
        </a:p>
      </dgm:t>
    </dgm:pt>
    <dgm:pt modelId="{A976DD8F-D4B9-41FA-9CB8-977A69B21A64}" type="sibTrans" cxnId="{DC5A73CB-4016-4EA6-B5E1-E7B729F8880F}">
      <dgm:prSet/>
      <dgm:spPr/>
      <dgm:t>
        <a:bodyPr/>
        <a:lstStyle/>
        <a:p>
          <a:endParaRPr lang="en-US"/>
        </a:p>
      </dgm:t>
    </dgm:pt>
    <dgm:pt modelId="{B8E7A8D8-8757-4F74-87B0-E5031B166642}">
      <dgm:prSet phldrT="[Text]"/>
      <dgm:spPr/>
      <dgm:t>
        <a:bodyPr/>
        <a:lstStyle/>
        <a:p>
          <a:r>
            <a:rPr lang="en-US" dirty="0"/>
            <a:t>Prod</a:t>
          </a:r>
        </a:p>
      </dgm:t>
    </dgm:pt>
    <dgm:pt modelId="{B4F1AAFC-6885-4B91-AE3B-3C92CF09AD44}" type="parTrans" cxnId="{DD77928E-DB6A-4E6A-88D7-B1D1C189DB68}">
      <dgm:prSet/>
      <dgm:spPr/>
      <dgm:t>
        <a:bodyPr/>
        <a:lstStyle/>
        <a:p>
          <a:endParaRPr lang="en-US" dirty="0"/>
        </a:p>
      </dgm:t>
    </dgm:pt>
    <dgm:pt modelId="{EA60E675-7DAC-4B0C-B38C-D387DB6E9AAD}" type="sibTrans" cxnId="{DD77928E-DB6A-4E6A-88D7-B1D1C189DB68}">
      <dgm:prSet/>
      <dgm:spPr/>
      <dgm:t>
        <a:bodyPr/>
        <a:lstStyle/>
        <a:p>
          <a:endParaRPr lang="en-US"/>
        </a:p>
      </dgm:t>
    </dgm:pt>
    <dgm:pt modelId="{4EA57C3B-D041-403F-ABEC-43F82A7B1591}">
      <dgm:prSet phldrT="[Text]"/>
      <dgm:spPr/>
      <dgm:t>
        <a:bodyPr/>
        <a:lstStyle/>
        <a:p>
          <a:r>
            <a:rPr lang="en-US" dirty="0"/>
            <a:t>Co-Admin</a:t>
          </a:r>
        </a:p>
      </dgm:t>
    </dgm:pt>
    <dgm:pt modelId="{9B531D59-9376-4DF0-B2CA-3DE87A5E6AEF}" type="parTrans" cxnId="{5D697EF0-AB8C-44D5-BAD8-608B41878767}">
      <dgm:prSet/>
      <dgm:spPr/>
      <dgm:t>
        <a:bodyPr/>
        <a:lstStyle/>
        <a:p>
          <a:endParaRPr lang="en-US" dirty="0"/>
        </a:p>
      </dgm:t>
    </dgm:pt>
    <dgm:pt modelId="{2642D2A0-FEC1-4C1B-B79E-19AF71ADB475}" type="sibTrans" cxnId="{5D697EF0-AB8C-44D5-BAD8-608B41878767}">
      <dgm:prSet/>
      <dgm:spPr/>
      <dgm:t>
        <a:bodyPr/>
        <a:lstStyle/>
        <a:p>
          <a:endParaRPr lang="en-US"/>
        </a:p>
      </dgm:t>
    </dgm:pt>
    <dgm:pt modelId="{9D8FC695-AE72-40B4-9718-FFE369C3DCDD}">
      <dgm:prSet phldrT="[Text]"/>
      <dgm:spPr/>
      <dgm:t>
        <a:bodyPr/>
        <a:lstStyle/>
        <a:p>
          <a:r>
            <a:rPr lang="en-US" dirty="0"/>
            <a:t>…</a:t>
          </a:r>
        </a:p>
      </dgm:t>
    </dgm:pt>
    <dgm:pt modelId="{B1E0D92B-B5BC-469C-B5C1-0B4E23375CA4}" type="parTrans" cxnId="{F52A83E1-D4E1-48CF-9425-FEA6F45F1584}">
      <dgm:prSet/>
      <dgm:spPr/>
      <dgm:t>
        <a:bodyPr/>
        <a:lstStyle/>
        <a:p>
          <a:endParaRPr lang="en-US" dirty="0"/>
        </a:p>
      </dgm:t>
    </dgm:pt>
    <dgm:pt modelId="{23B86E73-4E4C-4714-A6AC-21623E0EC531}" type="sibTrans" cxnId="{F52A83E1-D4E1-48CF-9425-FEA6F45F1584}">
      <dgm:prSet/>
      <dgm:spPr/>
      <dgm:t>
        <a:bodyPr/>
        <a:lstStyle/>
        <a:p>
          <a:endParaRPr lang="en-US"/>
        </a:p>
      </dgm:t>
    </dgm:pt>
    <dgm:pt modelId="{5A1AC135-EFF0-4B61-9F58-6DCA858DA5C7}">
      <dgm:prSet phldrT="[Text]"/>
      <dgm:spPr/>
      <dgm:t>
        <a:bodyPr/>
        <a:lstStyle/>
        <a:p>
          <a:r>
            <a:rPr lang="en-US" dirty="0"/>
            <a:t>Co-Admin</a:t>
          </a:r>
        </a:p>
      </dgm:t>
    </dgm:pt>
    <dgm:pt modelId="{6D3C5C33-A724-4E04-BC90-02312C7783AB}" type="parTrans" cxnId="{BD609A6D-5DA2-4C60-A1F7-783E1A2239DC}">
      <dgm:prSet/>
      <dgm:spPr/>
      <dgm:t>
        <a:bodyPr/>
        <a:lstStyle/>
        <a:p>
          <a:endParaRPr lang="en-US" dirty="0"/>
        </a:p>
      </dgm:t>
    </dgm:pt>
    <dgm:pt modelId="{0B7FD4D6-9FBD-4257-BDA3-1F2A0A6510DA}" type="sibTrans" cxnId="{BD609A6D-5DA2-4C60-A1F7-783E1A2239DC}">
      <dgm:prSet/>
      <dgm:spPr/>
      <dgm:t>
        <a:bodyPr/>
        <a:lstStyle/>
        <a:p>
          <a:endParaRPr lang="en-US"/>
        </a:p>
      </dgm:t>
    </dgm:pt>
    <dgm:pt modelId="{EC531D00-4481-4E1D-AE32-D0DEA0E5A4D3}" type="pres">
      <dgm:prSet presAssocID="{E4E93EA8-5CB2-4E4A-A665-447853A4CD28}" presName="diagram" presStyleCnt="0">
        <dgm:presLayoutVars>
          <dgm:chPref val="1"/>
          <dgm:dir/>
          <dgm:animOne val="branch"/>
          <dgm:animLvl val="lvl"/>
          <dgm:resizeHandles val="exact"/>
        </dgm:presLayoutVars>
      </dgm:prSet>
      <dgm:spPr/>
    </dgm:pt>
    <dgm:pt modelId="{E3F0E806-EEAF-495E-BC5E-854445BDF5E5}" type="pres">
      <dgm:prSet presAssocID="{80C0E20F-F7ED-479A-AEF8-E8039FBEA5A6}" presName="root1" presStyleCnt="0"/>
      <dgm:spPr/>
    </dgm:pt>
    <dgm:pt modelId="{39BD0E89-2A5D-42AC-94E8-0CB102BD2A61}" type="pres">
      <dgm:prSet presAssocID="{80C0E20F-F7ED-479A-AEF8-E8039FBEA5A6}" presName="LevelOneTextNode" presStyleLbl="node0" presStyleIdx="0" presStyleCnt="1">
        <dgm:presLayoutVars>
          <dgm:chPref val="3"/>
        </dgm:presLayoutVars>
      </dgm:prSet>
      <dgm:spPr/>
    </dgm:pt>
    <dgm:pt modelId="{F8B3AE94-D541-487B-8D1B-FB7C95E5DBAB}" type="pres">
      <dgm:prSet presAssocID="{80C0E20F-F7ED-479A-AEF8-E8039FBEA5A6}" presName="level2hierChild" presStyleCnt="0"/>
      <dgm:spPr/>
    </dgm:pt>
    <dgm:pt modelId="{BD90BDE5-B16F-4A22-B5AE-EB443DD7693C}" type="pres">
      <dgm:prSet presAssocID="{C052C910-D42B-45B2-9AC3-E2645F4C2AB2}" presName="conn2-1" presStyleLbl="parChTrans1D2" presStyleIdx="0" presStyleCnt="3"/>
      <dgm:spPr/>
    </dgm:pt>
    <dgm:pt modelId="{5241B251-4220-4AB3-8C7F-94A119098863}" type="pres">
      <dgm:prSet presAssocID="{C052C910-D42B-45B2-9AC3-E2645F4C2AB2}" presName="connTx" presStyleLbl="parChTrans1D2" presStyleIdx="0" presStyleCnt="3"/>
      <dgm:spPr/>
    </dgm:pt>
    <dgm:pt modelId="{0D39B69C-CB03-4682-BE4E-412E170B18D5}" type="pres">
      <dgm:prSet presAssocID="{38650143-5864-4213-B33C-59D0BEF19263}" presName="root2" presStyleCnt="0"/>
      <dgm:spPr/>
    </dgm:pt>
    <dgm:pt modelId="{9B009798-FB9E-4CBE-84FE-9C90E864FF85}" type="pres">
      <dgm:prSet presAssocID="{38650143-5864-4213-B33C-59D0BEF19263}" presName="LevelTwoTextNode" presStyleLbl="node2" presStyleIdx="0" presStyleCnt="3">
        <dgm:presLayoutVars>
          <dgm:chPref val="3"/>
        </dgm:presLayoutVars>
      </dgm:prSet>
      <dgm:spPr/>
    </dgm:pt>
    <dgm:pt modelId="{3BF572FE-347A-4DEC-85FA-F7B41F066E13}" type="pres">
      <dgm:prSet presAssocID="{38650143-5864-4213-B33C-59D0BEF19263}" presName="level3hierChild" presStyleCnt="0"/>
      <dgm:spPr/>
    </dgm:pt>
    <dgm:pt modelId="{5286654A-52F8-46C9-8EEF-890892762D7E}" type="pres">
      <dgm:prSet presAssocID="{64318543-D5BF-47D0-A5A2-FD9669399F83}" presName="conn2-1" presStyleLbl="parChTrans1D3" presStyleIdx="0" presStyleCnt="3"/>
      <dgm:spPr/>
    </dgm:pt>
    <dgm:pt modelId="{E6858A03-BA30-4988-879D-5C7DF127F1CD}" type="pres">
      <dgm:prSet presAssocID="{64318543-D5BF-47D0-A5A2-FD9669399F83}" presName="connTx" presStyleLbl="parChTrans1D3" presStyleIdx="0" presStyleCnt="3"/>
      <dgm:spPr/>
    </dgm:pt>
    <dgm:pt modelId="{6A4EF499-14A5-4D2C-B84E-B9C0E159F489}" type="pres">
      <dgm:prSet presAssocID="{533C1BEA-0679-4577-93E6-51F9C2939BF8}" presName="root2" presStyleCnt="0"/>
      <dgm:spPr/>
    </dgm:pt>
    <dgm:pt modelId="{D993ADB6-389E-4E58-AD64-44DFCD9DCF10}" type="pres">
      <dgm:prSet presAssocID="{533C1BEA-0679-4577-93E6-51F9C2939BF8}" presName="LevelTwoTextNode" presStyleLbl="node3" presStyleIdx="0" presStyleCnt="3">
        <dgm:presLayoutVars>
          <dgm:chPref val="3"/>
        </dgm:presLayoutVars>
      </dgm:prSet>
      <dgm:spPr/>
    </dgm:pt>
    <dgm:pt modelId="{BAF2F7CB-B78B-4CAE-8B18-C66AC3F789AD}" type="pres">
      <dgm:prSet presAssocID="{533C1BEA-0679-4577-93E6-51F9C2939BF8}" presName="level3hierChild" presStyleCnt="0"/>
      <dgm:spPr/>
    </dgm:pt>
    <dgm:pt modelId="{E9CF6A23-2A77-4A9A-A849-20C58094493D}" type="pres">
      <dgm:prSet presAssocID="{F55ABB60-F78F-4973-A53C-844F486E7F43}" presName="conn2-1" presStyleLbl="parChTrans1D4" presStyleIdx="0" presStyleCnt="9"/>
      <dgm:spPr/>
    </dgm:pt>
    <dgm:pt modelId="{94FBE363-DB11-4C0A-B71A-B3C58B5A9937}" type="pres">
      <dgm:prSet presAssocID="{F55ABB60-F78F-4973-A53C-844F486E7F43}" presName="connTx" presStyleLbl="parChTrans1D4" presStyleIdx="0" presStyleCnt="9"/>
      <dgm:spPr/>
    </dgm:pt>
    <dgm:pt modelId="{BF38A1A9-7239-44EF-913F-F8CF3F5D9A17}" type="pres">
      <dgm:prSet presAssocID="{DA09B8FD-6D31-4940-B237-1F94781BE7CA}" presName="root2" presStyleCnt="0"/>
      <dgm:spPr/>
    </dgm:pt>
    <dgm:pt modelId="{B860D92B-70DA-4735-9DC7-BD4E6EFA183A}" type="pres">
      <dgm:prSet presAssocID="{DA09B8FD-6D31-4940-B237-1F94781BE7CA}" presName="LevelTwoTextNode" presStyleLbl="node4" presStyleIdx="0" presStyleCnt="9">
        <dgm:presLayoutVars>
          <dgm:chPref val="3"/>
        </dgm:presLayoutVars>
      </dgm:prSet>
      <dgm:spPr/>
    </dgm:pt>
    <dgm:pt modelId="{58E92705-926E-4681-86ED-6C83FED9DBA4}" type="pres">
      <dgm:prSet presAssocID="{DA09B8FD-6D31-4940-B237-1F94781BE7CA}" presName="level3hierChild" presStyleCnt="0"/>
      <dgm:spPr/>
    </dgm:pt>
    <dgm:pt modelId="{BA0FF24C-B9EB-4476-AC06-6CC7166124E2}" type="pres">
      <dgm:prSet presAssocID="{9E4B4D14-6D58-4B6F-9E1D-83D7CC72BB72}" presName="conn2-1" presStyleLbl="parChTrans1D4" presStyleIdx="1" presStyleCnt="9"/>
      <dgm:spPr/>
    </dgm:pt>
    <dgm:pt modelId="{E3837E93-9CC2-4D7F-9F1C-EB0986B00BC1}" type="pres">
      <dgm:prSet presAssocID="{9E4B4D14-6D58-4B6F-9E1D-83D7CC72BB72}" presName="connTx" presStyleLbl="parChTrans1D4" presStyleIdx="1" presStyleCnt="9"/>
      <dgm:spPr/>
    </dgm:pt>
    <dgm:pt modelId="{CB7A2248-4EE0-43B1-A18D-BC6D42BFE9C0}" type="pres">
      <dgm:prSet presAssocID="{1472795B-31F0-45CD-8C0A-A4B0BB59A180}" presName="root2" presStyleCnt="0"/>
      <dgm:spPr/>
    </dgm:pt>
    <dgm:pt modelId="{14CFC9B3-BAC1-4433-A7F7-54054A6ACAF7}" type="pres">
      <dgm:prSet presAssocID="{1472795B-31F0-45CD-8C0A-A4B0BB59A180}" presName="LevelTwoTextNode" presStyleLbl="node4" presStyleIdx="1" presStyleCnt="9">
        <dgm:presLayoutVars>
          <dgm:chPref val="3"/>
        </dgm:presLayoutVars>
      </dgm:prSet>
      <dgm:spPr/>
    </dgm:pt>
    <dgm:pt modelId="{8514077D-AF64-409A-BEFA-5460E9F025EE}" type="pres">
      <dgm:prSet presAssocID="{1472795B-31F0-45CD-8C0A-A4B0BB59A180}" presName="level3hierChild" presStyleCnt="0"/>
      <dgm:spPr/>
    </dgm:pt>
    <dgm:pt modelId="{6D1D8317-7EA1-4D4B-A715-0C1533B73432}" type="pres">
      <dgm:prSet presAssocID="{59F7AA7E-1605-4BEA-9267-191C7B3B915E}" presName="conn2-1" presStyleLbl="parChTrans1D4" presStyleIdx="2" presStyleCnt="9"/>
      <dgm:spPr/>
    </dgm:pt>
    <dgm:pt modelId="{590BC438-4F78-4FA7-86BC-66F2E22586C2}" type="pres">
      <dgm:prSet presAssocID="{59F7AA7E-1605-4BEA-9267-191C7B3B915E}" presName="connTx" presStyleLbl="parChTrans1D4" presStyleIdx="2" presStyleCnt="9"/>
      <dgm:spPr/>
    </dgm:pt>
    <dgm:pt modelId="{007C2CD3-06DB-4529-B21F-8533955ADB70}" type="pres">
      <dgm:prSet presAssocID="{6C28401D-30B1-407E-9F7B-32171B62C359}" presName="root2" presStyleCnt="0"/>
      <dgm:spPr/>
    </dgm:pt>
    <dgm:pt modelId="{08496C6E-1CDD-4759-AECD-896204C97674}" type="pres">
      <dgm:prSet presAssocID="{6C28401D-30B1-407E-9F7B-32171B62C359}" presName="LevelTwoTextNode" presStyleLbl="node4" presStyleIdx="2" presStyleCnt="9">
        <dgm:presLayoutVars>
          <dgm:chPref val="3"/>
        </dgm:presLayoutVars>
      </dgm:prSet>
      <dgm:spPr/>
    </dgm:pt>
    <dgm:pt modelId="{2677FDF6-E8F7-4432-8DCE-5FBB4EA8FDE9}" type="pres">
      <dgm:prSet presAssocID="{6C28401D-30B1-407E-9F7B-32171B62C359}" presName="level3hierChild" presStyleCnt="0"/>
      <dgm:spPr/>
    </dgm:pt>
    <dgm:pt modelId="{2A7D3D32-5744-4266-96F3-58503A02B418}" type="pres">
      <dgm:prSet presAssocID="{44A485E0-4CBB-4A6B-9E9D-5A4CE2CF7B7C}" presName="conn2-1" presStyleLbl="parChTrans1D2" presStyleIdx="1" presStyleCnt="3"/>
      <dgm:spPr/>
    </dgm:pt>
    <dgm:pt modelId="{723DB587-4004-4574-8AB4-397A24372C4C}" type="pres">
      <dgm:prSet presAssocID="{44A485E0-4CBB-4A6B-9E9D-5A4CE2CF7B7C}" presName="connTx" presStyleLbl="parChTrans1D2" presStyleIdx="1" presStyleCnt="3"/>
      <dgm:spPr/>
    </dgm:pt>
    <dgm:pt modelId="{FDC4BF1F-F647-4C89-BC4E-E6596FEB9C9F}" type="pres">
      <dgm:prSet presAssocID="{C6D1473A-FC49-48A6-8A19-498D325A7216}" presName="root2" presStyleCnt="0"/>
      <dgm:spPr/>
    </dgm:pt>
    <dgm:pt modelId="{04987C10-1E97-422C-BA4B-BAEA8A33C354}" type="pres">
      <dgm:prSet presAssocID="{C6D1473A-FC49-48A6-8A19-498D325A7216}" presName="LevelTwoTextNode" presStyleLbl="node2" presStyleIdx="1" presStyleCnt="3">
        <dgm:presLayoutVars>
          <dgm:chPref val="3"/>
        </dgm:presLayoutVars>
      </dgm:prSet>
      <dgm:spPr/>
    </dgm:pt>
    <dgm:pt modelId="{C9771CE3-3F80-4EFF-9B0E-E166259EF4BE}" type="pres">
      <dgm:prSet presAssocID="{C6D1473A-FC49-48A6-8A19-498D325A7216}" presName="level3hierChild" presStyleCnt="0"/>
      <dgm:spPr/>
    </dgm:pt>
    <dgm:pt modelId="{8906D798-E576-4BDB-A7B2-181D81C44F26}" type="pres">
      <dgm:prSet presAssocID="{F300FD99-249C-4E41-B500-C591A6D29019}" presName="conn2-1" presStyleLbl="parChTrans1D3" presStyleIdx="1" presStyleCnt="3"/>
      <dgm:spPr/>
    </dgm:pt>
    <dgm:pt modelId="{9860C280-5694-45B5-A4DE-5774CB3D6627}" type="pres">
      <dgm:prSet presAssocID="{F300FD99-249C-4E41-B500-C591A6D29019}" presName="connTx" presStyleLbl="parChTrans1D3" presStyleIdx="1" presStyleCnt="3"/>
      <dgm:spPr/>
    </dgm:pt>
    <dgm:pt modelId="{013B9D43-E0D6-49DA-BD44-9E016E671461}" type="pres">
      <dgm:prSet presAssocID="{F177348A-3A92-43F2-BD83-6E0DB53F925F}" presName="root2" presStyleCnt="0"/>
      <dgm:spPr/>
    </dgm:pt>
    <dgm:pt modelId="{F2A95AB3-1295-4E4B-A9F3-80CD2DC2D519}" type="pres">
      <dgm:prSet presAssocID="{F177348A-3A92-43F2-BD83-6E0DB53F925F}" presName="LevelTwoTextNode" presStyleLbl="node3" presStyleIdx="1" presStyleCnt="3">
        <dgm:presLayoutVars>
          <dgm:chPref val="3"/>
        </dgm:presLayoutVars>
      </dgm:prSet>
      <dgm:spPr/>
    </dgm:pt>
    <dgm:pt modelId="{2DF5A772-1428-4CCA-B143-10A21D226C00}" type="pres">
      <dgm:prSet presAssocID="{F177348A-3A92-43F2-BD83-6E0DB53F925F}" presName="level3hierChild" presStyleCnt="0"/>
      <dgm:spPr/>
    </dgm:pt>
    <dgm:pt modelId="{02B5652F-D62D-4671-AB76-18FFA760C3D4}" type="pres">
      <dgm:prSet presAssocID="{72AD984A-C6ED-4D5A-8936-9BB8FB5ABFD1}" presName="conn2-1" presStyleLbl="parChTrans1D4" presStyleIdx="3" presStyleCnt="9"/>
      <dgm:spPr/>
    </dgm:pt>
    <dgm:pt modelId="{D260CCD3-344C-4B14-B98D-DBF3604DD778}" type="pres">
      <dgm:prSet presAssocID="{72AD984A-C6ED-4D5A-8936-9BB8FB5ABFD1}" presName="connTx" presStyleLbl="parChTrans1D4" presStyleIdx="3" presStyleCnt="9"/>
      <dgm:spPr/>
    </dgm:pt>
    <dgm:pt modelId="{35BE1108-2C76-4E84-967E-A1067208C32D}" type="pres">
      <dgm:prSet presAssocID="{5D0DF968-B560-4B0E-8D9E-1BA5D6769179}" presName="root2" presStyleCnt="0"/>
      <dgm:spPr/>
    </dgm:pt>
    <dgm:pt modelId="{150B74BA-BC38-46E1-9BE5-B24355109919}" type="pres">
      <dgm:prSet presAssocID="{5D0DF968-B560-4B0E-8D9E-1BA5D6769179}" presName="LevelTwoTextNode" presStyleLbl="node4" presStyleIdx="3" presStyleCnt="9">
        <dgm:presLayoutVars>
          <dgm:chPref val="3"/>
        </dgm:presLayoutVars>
      </dgm:prSet>
      <dgm:spPr/>
    </dgm:pt>
    <dgm:pt modelId="{F5A2C0AF-F1D3-444C-9479-80AB8865BCB2}" type="pres">
      <dgm:prSet presAssocID="{5D0DF968-B560-4B0E-8D9E-1BA5D6769179}" presName="level3hierChild" presStyleCnt="0"/>
      <dgm:spPr/>
    </dgm:pt>
    <dgm:pt modelId="{CE724BAC-0969-4701-AD97-722A17EE56B1}" type="pres">
      <dgm:prSet presAssocID="{02AE1ECB-156A-469F-A7C9-EDD8C2E124AE}" presName="conn2-1" presStyleLbl="parChTrans1D4" presStyleIdx="4" presStyleCnt="9"/>
      <dgm:spPr/>
    </dgm:pt>
    <dgm:pt modelId="{8DB5ADA2-3994-4EE5-97AE-652B9645177C}" type="pres">
      <dgm:prSet presAssocID="{02AE1ECB-156A-469F-A7C9-EDD8C2E124AE}" presName="connTx" presStyleLbl="parChTrans1D4" presStyleIdx="4" presStyleCnt="9"/>
      <dgm:spPr/>
    </dgm:pt>
    <dgm:pt modelId="{F563E868-9251-40F5-9B6A-83D30E1420B7}" type="pres">
      <dgm:prSet presAssocID="{E1E5BE80-8277-43CB-8C51-A81488A1CBA3}" presName="root2" presStyleCnt="0"/>
      <dgm:spPr/>
    </dgm:pt>
    <dgm:pt modelId="{F2048646-18CC-4CA8-83B9-2EEFC75C0FAF}" type="pres">
      <dgm:prSet presAssocID="{E1E5BE80-8277-43CB-8C51-A81488A1CBA3}" presName="LevelTwoTextNode" presStyleLbl="node4" presStyleIdx="4" presStyleCnt="9">
        <dgm:presLayoutVars>
          <dgm:chPref val="3"/>
        </dgm:presLayoutVars>
      </dgm:prSet>
      <dgm:spPr/>
    </dgm:pt>
    <dgm:pt modelId="{B839497B-6D11-4EB0-8A4D-9D559510E386}" type="pres">
      <dgm:prSet presAssocID="{E1E5BE80-8277-43CB-8C51-A81488A1CBA3}" presName="level3hierChild" presStyleCnt="0"/>
      <dgm:spPr/>
    </dgm:pt>
    <dgm:pt modelId="{41B18902-97BD-4809-A7F1-EE64F7323DBE}" type="pres">
      <dgm:prSet presAssocID="{F5A1D035-1D1B-43A9-9CBC-0BB259F56455}" presName="conn2-1" presStyleLbl="parChTrans1D4" presStyleIdx="5" presStyleCnt="9"/>
      <dgm:spPr/>
    </dgm:pt>
    <dgm:pt modelId="{DC7A6FA3-FE92-4662-ADFE-211D62A4284B}" type="pres">
      <dgm:prSet presAssocID="{F5A1D035-1D1B-43A9-9CBC-0BB259F56455}" presName="connTx" presStyleLbl="parChTrans1D4" presStyleIdx="5" presStyleCnt="9"/>
      <dgm:spPr/>
    </dgm:pt>
    <dgm:pt modelId="{24010F99-2D68-4B0A-BC21-604FAFB65E9F}" type="pres">
      <dgm:prSet presAssocID="{4F8D46BD-1923-45BA-9092-D7D6E1DFC78F}" presName="root2" presStyleCnt="0"/>
      <dgm:spPr/>
    </dgm:pt>
    <dgm:pt modelId="{3C15D2ED-791D-4727-B7B0-2FC362B03C41}" type="pres">
      <dgm:prSet presAssocID="{4F8D46BD-1923-45BA-9092-D7D6E1DFC78F}" presName="LevelTwoTextNode" presStyleLbl="node4" presStyleIdx="5" presStyleCnt="9">
        <dgm:presLayoutVars>
          <dgm:chPref val="3"/>
        </dgm:presLayoutVars>
      </dgm:prSet>
      <dgm:spPr/>
    </dgm:pt>
    <dgm:pt modelId="{B51AD50F-6B04-4AD0-AAAC-2A852FD12557}" type="pres">
      <dgm:prSet presAssocID="{4F8D46BD-1923-45BA-9092-D7D6E1DFC78F}" presName="level3hierChild" presStyleCnt="0"/>
      <dgm:spPr/>
    </dgm:pt>
    <dgm:pt modelId="{C6FAAA74-2142-4FB9-8FF8-CF2E9ACDA088}" type="pres">
      <dgm:prSet presAssocID="{1854BBB6-57F5-44AE-BCF8-32077BC7EDD3}" presName="conn2-1" presStyleLbl="parChTrans1D2" presStyleIdx="2" presStyleCnt="3"/>
      <dgm:spPr/>
    </dgm:pt>
    <dgm:pt modelId="{7CC0B212-7C34-4960-A74C-6EDB7F02D946}" type="pres">
      <dgm:prSet presAssocID="{1854BBB6-57F5-44AE-BCF8-32077BC7EDD3}" presName="connTx" presStyleLbl="parChTrans1D2" presStyleIdx="2" presStyleCnt="3"/>
      <dgm:spPr/>
    </dgm:pt>
    <dgm:pt modelId="{B707D3D3-7899-4083-8850-32F4B1C260F7}" type="pres">
      <dgm:prSet presAssocID="{BA455FFE-FF75-449F-8F92-4E95F21262B8}" presName="root2" presStyleCnt="0"/>
      <dgm:spPr/>
    </dgm:pt>
    <dgm:pt modelId="{35FC8078-6995-43C9-AB15-5E3566FD4C02}" type="pres">
      <dgm:prSet presAssocID="{BA455FFE-FF75-449F-8F92-4E95F21262B8}" presName="LevelTwoTextNode" presStyleLbl="node2" presStyleIdx="2" presStyleCnt="3">
        <dgm:presLayoutVars>
          <dgm:chPref val="3"/>
        </dgm:presLayoutVars>
      </dgm:prSet>
      <dgm:spPr/>
    </dgm:pt>
    <dgm:pt modelId="{2046B5CA-AC67-4B30-851F-7C474D26BABF}" type="pres">
      <dgm:prSet presAssocID="{BA455FFE-FF75-449F-8F92-4E95F21262B8}" presName="level3hierChild" presStyleCnt="0"/>
      <dgm:spPr/>
    </dgm:pt>
    <dgm:pt modelId="{D74FB974-2B46-47FB-B76F-7769B6810BEB}" type="pres">
      <dgm:prSet presAssocID="{B4F1AAFC-6885-4B91-AE3B-3C92CF09AD44}" presName="conn2-1" presStyleLbl="parChTrans1D3" presStyleIdx="2" presStyleCnt="3"/>
      <dgm:spPr/>
    </dgm:pt>
    <dgm:pt modelId="{C04988B0-A609-43B5-A7F5-7A8FD452B13A}" type="pres">
      <dgm:prSet presAssocID="{B4F1AAFC-6885-4B91-AE3B-3C92CF09AD44}" presName="connTx" presStyleLbl="parChTrans1D3" presStyleIdx="2" presStyleCnt="3"/>
      <dgm:spPr/>
    </dgm:pt>
    <dgm:pt modelId="{F57640E2-8B8C-4F28-BFF2-85434B804607}" type="pres">
      <dgm:prSet presAssocID="{B8E7A8D8-8757-4F74-87B0-E5031B166642}" presName="root2" presStyleCnt="0"/>
      <dgm:spPr/>
    </dgm:pt>
    <dgm:pt modelId="{95982884-9C98-42F9-9FD7-28D08CBB8299}" type="pres">
      <dgm:prSet presAssocID="{B8E7A8D8-8757-4F74-87B0-E5031B166642}" presName="LevelTwoTextNode" presStyleLbl="node3" presStyleIdx="2" presStyleCnt="3">
        <dgm:presLayoutVars>
          <dgm:chPref val="3"/>
        </dgm:presLayoutVars>
      </dgm:prSet>
      <dgm:spPr/>
    </dgm:pt>
    <dgm:pt modelId="{27034C9C-13AB-4333-B29E-9496F9D6E12E}" type="pres">
      <dgm:prSet presAssocID="{B8E7A8D8-8757-4F74-87B0-E5031B166642}" presName="level3hierChild" presStyleCnt="0"/>
      <dgm:spPr/>
    </dgm:pt>
    <dgm:pt modelId="{BFD458E4-2009-4765-AAEB-734CFAC2BA81}" type="pres">
      <dgm:prSet presAssocID="{9B531D59-9376-4DF0-B2CA-3DE87A5E6AEF}" presName="conn2-1" presStyleLbl="parChTrans1D4" presStyleIdx="6" presStyleCnt="9"/>
      <dgm:spPr/>
    </dgm:pt>
    <dgm:pt modelId="{E32E9692-3745-4CEA-9903-99C1B9460C95}" type="pres">
      <dgm:prSet presAssocID="{9B531D59-9376-4DF0-B2CA-3DE87A5E6AEF}" presName="connTx" presStyleLbl="parChTrans1D4" presStyleIdx="6" presStyleCnt="9"/>
      <dgm:spPr/>
    </dgm:pt>
    <dgm:pt modelId="{FCB50E02-2B5E-4ED9-A9B1-FD0B6827FEA0}" type="pres">
      <dgm:prSet presAssocID="{4EA57C3B-D041-403F-ABEC-43F82A7B1591}" presName="root2" presStyleCnt="0"/>
      <dgm:spPr/>
    </dgm:pt>
    <dgm:pt modelId="{F77CD437-CC72-41F5-B0A7-F21776E1D42F}" type="pres">
      <dgm:prSet presAssocID="{4EA57C3B-D041-403F-ABEC-43F82A7B1591}" presName="LevelTwoTextNode" presStyleLbl="node4" presStyleIdx="6" presStyleCnt="9">
        <dgm:presLayoutVars>
          <dgm:chPref val="3"/>
        </dgm:presLayoutVars>
      </dgm:prSet>
      <dgm:spPr/>
    </dgm:pt>
    <dgm:pt modelId="{6BDFDC9B-F649-4EE7-B64D-7F6FC58D844E}" type="pres">
      <dgm:prSet presAssocID="{4EA57C3B-D041-403F-ABEC-43F82A7B1591}" presName="level3hierChild" presStyleCnt="0"/>
      <dgm:spPr/>
    </dgm:pt>
    <dgm:pt modelId="{4E90686A-5D16-48E6-B7C9-9FC3F2827A07}" type="pres">
      <dgm:prSet presAssocID="{B1E0D92B-B5BC-469C-B5C1-0B4E23375CA4}" presName="conn2-1" presStyleLbl="parChTrans1D4" presStyleIdx="7" presStyleCnt="9"/>
      <dgm:spPr/>
    </dgm:pt>
    <dgm:pt modelId="{429DF545-5F98-41B0-97B4-698872EB90D5}" type="pres">
      <dgm:prSet presAssocID="{B1E0D92B-B5BC-469C-B5C1-0B4E23375CA4}" presName="connTx" presStyleLbl="parChTrans1D4" presStyleIdx="7" presStyleCnt="9"/>
      <dgm:spPr/>
    </dgm:pt>
    <dgm:pt modelId="{BBF9D8F6-2554-4746-8B6D-AF91017CDE9A}" type="pres">
      <dgm:prSet presAssocID="{9D8FC695-AE72-40B4-9718-FFE369C3DCDD}" presName="root2" presStyleCnt="0"/>
      <dgm:spPr/>
    </dgm:pt>
    <dgm:pt modelId="{D611F045-DDDA-4FF3-970D-3921170F7B81}" type="pres">
      <dgm:prSet presAssocID="{9D8FC695-AE72-40B4-9718-FFE369C3DCDD}" presName="LevelTwoTextNode" presStyleLbl="node4" presStyleIdx="7" presStyleCnt="9">
        <dgm:presLayoutVars>
          <dgm:chPref val="3"/>
        </dgm:presLayoutVars>
      </dgm:prSet>
      <dgm:spPr/>
    </dgm:pt>
    <dgm:pt modelId="{15D141C2-020A-422F-BE0D-606C344807FE}" type="pres">
      <dgm:prSet presAssocID="{9D8FC695-AE72-40B4-9718-FFE369C3DCDD}" presName="level3hierChild" presStyleCnt="0"/>
      <dgm:spPr/>
    </dgm:pt>
    <dgm:pt modelId="{A37497F2-490F-4497-B75D-8FDC56D48ABF}" type="pres">
      <dgm:prSet presAssocID="{6D3C5C33-A724-4E04-BC90-02312C7783AB}" presName="conn2-1" presStyleLbl="parChTrans1D4" presStyleIdx="8" presStyleCnt="9"/>
      <dgm:spPr/>
    </dgm:pt>
    <dgm:pt modelId="{5A2EDE08-DAE0-42C6-9099-69382A2CAF7E}" type="pres">
      <dgm:prSet presAssocID="{6D3C5C33-A724-4E04-BC90-02312C7783AB}" presName="connTx" presStyleLbl="parChTrans1D4" presStyleIdx="8" presStyleCnt="9"/>
      <dgm:spPr/>
    </dgm:pt>
    <dgm:pt modelId="{C89E7D26-BA8A-4BEB-8060-2AAF15ED9E81}" type="pres">
      <dgm:prSet presAssocID="{5A1AC135-EFF0-4B61-9F58-6DCA858DA5C7}" presName="root2" presStyleCnt="0"/>
      <dgm:spPr/>
    </dgm:pt>
    <dgm:pt modelId="{2C377D88-518B-469D-BC9C-9E985DDEECEC}" type="pres">
      <dgm:prSet presAssocID="{5A1AC135-EFF0-4B61-9F58-6DCA858DA5C7}" presName="LevelTwoTextNode" presStyleLbl="node4" presStyleIdx="8" presStyleCnt="9">
        <dgm:presLayoutVars>
          <dgm:chPref val="3"/>
        </dgm:presLayoutVars>
      </dgm:prSet>
      <dgm:spPr/>
    </dgm:pt>
    <dgm:pt modelId="{FDED608F-B5D9-4278-B044-C89C4B11C588}" type="pres">
      <dgm:prSet presAssocID="{5A1AC135-EFF0-4B61-9F58-6DCA858DA5C7}" presName="level3hierChild" presStyleCnt="0"/>
      <dgm:spPr/>
    </dgm:pt>
  </dgm:ptLst>
  <dgm:cxnLst>
    <dgm:cxn modelId="{BC56D501-DDD6-4478-92D8-456C7C4666D6}" type="presOf" srcId="{1472795B-31F0-45CD-8C0A-A4B0BB59A180}" destId="{14CFC9B3-BAC1-4433-A7F7-54054A6ACAF7}" srcOrd="0" destOrd="0" presId="urn:microsoft.com/office/officeart/2005/8/layout/hierarchy2"/>
    <dgm:cxn modelId="{FC2C1307-C0EA-49D3-8255-4FE9665629DB}" type="presOf" srcId="{9D8FC695-AE72-40B4-9718-FFE369C3DCDD}" destId="{D611F045-DDDA-4FF3-970D-3921170F7B81}" srcOrd="0" destOrd="0" presId="urn:microsoft.com/office/officeart/2005/8/layout/hierarchy2"/>
    <dgm:cxn modelId="{84DD030A-D6E9-4FC8-B76B-0F62ED00D6DD}" type="presOf" srcId="{1854BBB6-57F5-44AE-BCF8-32077BC7EDD3}" destId="{7CC0B212-7C34-4960-A74C-6EDB7F02D946}" srcOrd="1" destOrd="0" presId="urn:microsoft.com/office/officeart/2005/8/layout/hierarchy2"/>
    <dgm:cxn modelId="{7F365013-10BE-4B46-9C60-6974374C7869}" type="presOf" srcId="{C052C910-D42B-45B2-9AC3-E2645F4C2AB2}" destId="{5241B251-4220-4AB3-8C7F-94A119098863}" srcOrd="1" destOrd="0" presId="urn:microsoft.com/office/officeart/2005/8/layout/hierarchy2"/>
    <dgm:cxn modelId="{5C933716-190A-4550-8502-7D8F15E33A30}" type="presOf" srcId="{72AD984A-C6ED-4D5A-8936-9BB8FB5ABFD1}" destId="{02B5652F-D62D-4671-AB76-18FFA760C3D4}" srcOrd="0" destOrd="0" presId="urn:microsoft.com/office/officeart/2005/8/layout/hierarchy2"/>
    <dgm:cxn modelId="{4761A81A-A470-4A88-9445-6CE1311CD2AF}" type="presOf" srcId="{64318543-D5BF-47D0-A5A2-FD9669399F83}" destId="{E6858A03-BA30-4988-879D-5C7DF127F1CD}" srcOrd="1" destOrd="0" presId="urn:microsoft.com/office/officeart/2005/8/layout/hierarchy2"/>
    <dgm:cxn modelId="{C80E7E1D-E9E7-4C47-A180-D06D4EF0267A}" type="presOf" srcId="{B8E7A8D8-8757-4F74-87B0-E5031B166642}" destId="{95982884-9C98-42F9-9FD7-28D08CBB8299}" srcOrd="0" destOrd="0" presId="urn:microsoft.com/office/officeart/2005/8/layout/hierarchy2"/>
    <dgm:cxn modelId="{BF1A211E-0E1E-4571-90D2-D3AF7A93D0E5}" type="presOf" srcId="{9B531D59-9376-4DF0-B2CA-3DE87A5E6AEF}" destId="{E32E9692-3745-4CEA-9903-99C1B9460C95}" srcOrd="1" destOrd="0" presId="urn:microsoft.com/office/officeart/2005/8/layout/hierarchy2"/>
    <dgm:cxn modelId="{6306D623-C2CA-4970-AB22-0C719018CF13}" type="presOf" srcId="{6C28401D-30B1-407E-9F7B-32171B62C359}" destId="{08496C6E-1CDD-4759-AECD-896204C97674}" srcOrd="0" destOrd="0" presId="urn:microsoft.com/office/officeart/2005/8/layout/hierarchy2"/>
    <dgm:cxn modelId="{F285C024-4444-4553-A1EC-F834BC5F145F}" type="presOf" srcId="{64318543-D5BF-47D0-A5A2-FD9669399F83}" destId="{5286654A-52F8-46C9-8EEF-890892762D7E}" srcOrd="0" destOrd="0" presId="urn:microsoft.com/office/officeart/2005/8/layout/hierarchy2"/>
    <dgm:cxn modelId="{721DA127-05D8-45F7-A000-FC857602C1DD}" type="presOf" srcId="{F5A1D035-1D1B-43A9-9CBC-0BB259F56455}" destId="{DC7A6FA3-FE92-4662-ADFE-211D62A4284B}" srcOrd="1" destOrd="0" presId="urn:microsoft.com/office/officeart/2005/8/layout/hierarchy2"/>
    <dgm:cxn modelId="{CBB1DA2C-6001-4741-B617-542FAF7BDD50}" type="presOf" srcId="{F300FD99-249C-4E41-B500-C591A6D29019}" destId="{9860C280-5694-45B5-A4DE-5774CB3D6627}" srcOrd="1" destOrd="0" presId="urn:microsoft.com/office/officeart/2005/8/layout/hierarchy2"/>
    <dgm:cxn modelId="{B2EB842E-7CC7-4263-8621-3B78F58801B4}" srcId="{80C0E20F-F7ED-479A-AEF8-E8039FBEA5A6}" destId="{C6D1473A-FC49-48A6-8A19-498D325A7216}" srcOrd="1" destOrd="0" parTransId="{44A485E0-4CBB-4A6B-9E9D-5A4CE2CF7B7C}" sibTransId="{CEB6EACC-656B-42FA-BB73-3CA902DAB357}"/>
    <dgm:cxn modelId="{E698405D-EA8D-4BF1-B7AC-DAE9D895AE76}" type="presOf" srcId="{80C0E20F-F7ED-479A-AEF8-E8039FBEA5A6}" destId="{39BD0E89-2A5D-42AC-94E8-0CB102BD2A61}" srcOrd="0" destOrd="0" presId="urn:microsoft.com/office/officeart/2005/8/layout/hierarchy2"/>
    <dgm:cxn modelId="{F513135F-71AE-4877-85E8-C9E2C1128C17}" type="presOf" srcId="{6D3C5C33-A724-4E04-BC90-02312C7783AB}" destId="{5A2EDE08-DAE0-42C6-9099-69382A2CAF7E}" srcOrd="1" destOrd="0" presId="urn:microsoft.com/office/officeart/2005/8/layout/hierarchy2"/>
    <dgm:cxn modelId="{F6DCF45F-44DB-45C5-B1A2-F23F38ADA8DE}" type="presOf" srcId="{E1E5BE80-8277-43CB-8C51-A81488A1CBA3}" destId="{F2048646-18CC-4CA8-83B9-2EEFC75C0FAF}" srcOrd="0" destOrd="0" presId="urn:microsoft.com/office/officeart/2005/8/layout/hierarchy2"/>
    <dgm:cxn modelId="{968CC564-2F44-4AA6-AF11-72038985199A}" srcId="{80C0E20F-F7ED-479A-AEF8-E8039FBEA5A6}" destId="{BA455FFE-FF75-449F-8F92-4E95F21262B8}" srcOrd="2" destOrd="0" parTransId="{1854BBB6-57F5-44AE-BCF8-32077BC7EDD3}" sibTransId="{2BD679F9-B21C-4158-89E3-FA352C35AD15}"/>
    <dgm:cxn modelId="{E1936565-2731-4FDD-A41A-8B194ECF7A83}" type="presOf" srcId="{59F7AA7E-1605-4BEA-9267-191C7B3B915E}" destId="{590BC438-4F78-4FA7-86BC-66F2E22586C2}" srcOrd="1" destOrd="0" presId="urn:microsoft.com/office/officeart/2005/8/layout/hierarchy2"/>
    <dgm:cxn modelId="{883BFE69-1152-48C1-9461-16EC4B1FBFCA}" type="presOf" srcId="{9E4B4D14-6D58-4B6F-9E1D-83D7CC72BB72}" destId="{E3837E93-9CC2-4D7F-9F1C-EB0986B00BC1}" srcOrd="1" destOrd="0" presId="urn:microsoft.com/office/officeart/2005/8/layout/hierarchy2"/>
    <dgm:cxn modelId="{BD609A6D-5DA2-4C60-A1F7-783E1A2239DC}" srcId="{B8E7A8D8-8757-4F74-87B0-E5031B166642}" destId="{5A1AC135-EFF0-4B61-9F58-6DCA858DA5C7}" srcOrd="2" destOrd="0" parTransId="{6D3C5C33-A724-4E04-BC90-02312C7783AB}" sibTransId="{0B7FD4D6-9FBD-4257-BDA3-1F2A0A6510DA}"/>
    <dgm:cxn modelId="{04D48D51-2038-4A23-8789-F627DB7552C9}" type="presOf" srcId="{6D3C5C33-A724-4E04-BC90-02312C7783AB}" destId="{A37497F2-490F-4497-B75D-8FDC56D48ABF}" srcOrd="0" destOrd="0" presId="urn:microsoft.com/office/officeart/2005/8/layout/hierarchy2"/>
    <dgm:cxn modelId="{A92D0A52-5FCE-45DC-9026-7E53E1E86FE9}" srcId="{38650143-5864-4213-B33C-59D0BEF19263}" destId="{533C1BEA-0679-4577-93E6-51F9C2939BF8}" srcOrd="0" destOrd="0" parTransId="{64318543-D5BF-47D0-A5A2-FD9669399F83}" sibTransId="{2C10C0DF-936F-4F3B-83D2-F02F76BEA4CB}"/>
    <dgm:cxn modelId="{85429255-2E0C-4E83-AB4D-FF4EF52E1B33}" type="presOf" srcId="{9B531D59-9376-4DF0-B2CA-3DE87A5E6AEF}" destId="{BFD458E4-2009-4765-AAEB-734CFAC2BA81}" srcOrd="0" destOrd="0" presId="urn:microsoft.com/office/officeart/2005/8/layout/hierarchy2"/>
    <dgm:cxn modelId="{1D338E57-D4E7-49BF-958C-91665D690058}" type="presOf" srcId="{F177348A-3A92-43F2-BD83-6E0DB53F925F}" destId="{F2A95AB3-1295-4E4B-A9F3-80CD2DC2D519}" srcOrd="0" destOrd="0" presId="urn:microsoft.com/office/officeart/2005/8/layout/hierarchy2"/>
    <dgm:cxn modelId="{9F3EB578-9E8B-4065-A254-629513780EF8}" type="presOf" srcId="{C6D1473A-FC49-48A6-8A19-498D325A7216}" destId="{04987C10-1E97-422C-BA4B-BAEA8A33C354}" srcOrd="0" destOrd="0" presId="urn:microsoft.com/office/officeart/2005/8/layout/hierarchy2"/>
    <dgm:cxn modelId="{01A4CA78-568B-43BB-8DE6-90BC62F0A098}" type="presOf" srcId="{B1E0D92B-B5BC-469C-B5C1-0B4E23375CA4}" destId="{429DF545-5F98-41B0-97B4-698872EB90D5}" srcOrd="1" destOrd="0" presId="urn:microsoft.com/office/officeart/2005/8/layout/hierarchy2"/>
    <dgm:cxn modelId="{68AEBA59-008A-48D2-9666-904146E58628}" type="presOf" srcId="{5A1AC135-EFF0-4B61-9F58-6DCA858DA5C7}" destId="{2C377D88-518B-469D-BC9C-9E985DDEECEC}" srcOrd="0" destOrd="0" presId="urn:microsoft.com/office/officeart/2005/8/layout/hierarchy2"/>
    <dgm:cxn modelId="{582ECB7A-A1AC-4660-9CEF-20DC2D7249E8}" type="presOf" srcId="{533C1BEA-0679-4577-93E6-51F9C2939BF8}" destId="{D993ADB6-389E-4E58-AD64-44DFCD9DCF10}" srcOrd="0" destOrd="0" presId="urn:microsoft.com/office/officeart/2005/8/layout/hierarchy2"/>
    <dgm:cxn modelId="{2B024E7D-4AFD-45A2-81EC-7914094DCBB8}" type="presOf" srcId="{BA455FFE-FF75-449F-8F92-4E95F21262B8}" destId="{35FC8078-6995-43C9-AB15-5E3566FD4C02}" srcOrd="0" destOrd="0" presId="urn:microsoft.com/office/officeart/2005/8/layout/hierarchy2"/>
    <dgm:cxn modelId="{48CB517D-98A5-4AE7-914E-A76125596404}" type="presOf" srcId="{B1E0D92B-B5BC-469C-B5C1-0B4E23375CA4}" destId="{4E90686A-5D16-48E6-B7C9-9FC3F2827A07}" srcOrd="0" destOrd="0" presId="urn:microsoft.com/office/officeart/2005/8/layout/hierarchy2"/>
    <dgm:cxn modelId="{6ECB9A87-0B89-47DD-AB37-FA382ACFABD3}" type="presOf" srcId="{5D0DF968-B560-4B0E-8D9E-1BA5D6769179}" destId="{150B74BA-BC38-46E1-9BE5-B24355109919}" srcOrd="0" destOrd="0" presId="urn:microsoft.com/office/officeart/2005/8/layout/hierarchy2"/>
    <dgm:cxn modelId="{A966B98B-A23A-4AD4-AB65-595DF592D6AE}" type="presOf" srcId="{44A485E0-4CBB-4A6B-9E9D-5A4CE2CF7B7C}" destId="{723DB587-4004-4574-8AB4-397A24372C4C}" srcOrd="1" destOrd="0" presId="urn:microsoft.com/office/officeart/2005/8/layout/hierarchy2"/>
    <dgm:cxn modelId="{BCC8EF8D-2A38-4A1A-8412-55FC48E61014}" srcId="{F177348A-3A92-43F2-BD83-6E0DB53F925F}" destId="{5D0DF968-B560-4B0E-8D9E-1BA5D6769179}" srcOrd="0" destOrd="0" parTransId="{72AD984A-C6ED-4D5A-8936-9BB8FB5ABFD1}" sibTransId="{C86BAFD2-8A06-4855-90FD-61133BDCB534}"/>
    <dgm:cxn modelId="{07F2418E-7A12-40BC-A623-F8C61C9E9DF3}" type="presOf" srcId="{72AD984A-C6ED-4D5A-8936-9BB8FB5ABFD1}" destId="{D260CCD3-344C-4B14-B98D-DBF3604DD778}" srcOrd="1" destOrd="0" presId="urn:microsoft.com/office/officeart/2005/8/layout/hierarchy2"/>
    <dgm:cxn modelId="{DD77928E-DB6A-4E6A-88D7-B1D1C189DB68}" srcId="{BA455FFE-FF75-449F-8F92-4E95F21262B8}" destId="{B8E7A8D8-8757-4F74-87B0-E5031B166642}" srcOrd="0" destOrd="0" parTransId="{B4F1AAFC-6885-4B91-AE3B-3C92CF09AD44}" sibTransId="{EA60E675-7DAC-4B0C-B38C-D387DB6E9AAD}"/>
    <dgm:cxn modelId="{6224FB92-7417-4F89-875C-5E284271C09D}" type="presOf" srcId="{02AE1ECB-156A-469F-A7C9-EDD8C2E124AE}" destId="{8DB5ADA2-3994-4EE5-97AE-652B9645177C}" srcOrd="1" destOrd="0" presId="urn:microsoft.com/office/officeart/2005/8/layout/hierarchy2"/>
    <dgm:cxn modelId="{5577E393-726E-45F9-90D9-676A5D9FA008}" type="presOf" srcId="{F55ABB60-F78F-4973-A53C-844F486E7F43}" destId="{E9CF6A23-2A77-4A9A-A849-20C58094493D}" srcOrd="0" destOrd="0" presId="urn:microsoft.com/office/officeart/2005/8/layout/hierarchy2"/>
    <dgm:cxn modelId="{17204295-9956-489E-A5B7-1271206852AD}" srcId="{533C1BEA-0679-4577-93E6-51F9C2939BF8}" destId="{6C28401D-30B1-407E-9F7B-32171B62C359}" srcOrd="2" destOrd="0" parTransId="{59F7AA7E-1605-4BEA-9267-191C7B3B915E}" sibTransId="{25C7BC1D-B70D-47AE-A3B2-4E81EDD13918}"/>
    <dgm:cxn modelId="{603410A5-12E3-400B-93DF-580C9CA0DD31}" srcId="{F177348A-3A92-43F2-BD83-6E0DB53F925F}" destId="{E1E5BE80-8277-43CB-8C51-A81488A1CBA3}" srcOrd="1" destOrd="0" parTransId="{02AE1ECB-156A-469F-A7C9-EDD8C2E124AE}" sibTransId="{C0A30B59-0F4C-4DC2-A4EB-7DD1B8334AFC}"/>
    <dgm:cxn modelId="{992FA5A7-94DF-40F6-A1A1-7E17DAFEDF49}" srcId="{E4E93EA8-5CB2-4E4A-A665-447853A4CD28}" destId="{80C0E20F-F7ED-479A-AEF8-E8039FBEA5A6}" srcOrd="0" destOrd="0" parTransId="{6E4EFE6D-C42B-45AF-B071-E6762BE61FBE}" sibTransId="{4584AD14-3BA3-449D-836D-97180E2811D8}"/>
    <dgm:cxn modelId="{F03411AA-AACE-4BCE-BD8A-A1F7EC3E6193}" srcId="{533C1BEA-0679-4577-93E6-51F9C2939BF8}" destId="{1472795B-31F0-45CD-8C0A-A4B0BB59A180}" srcOrd="1" destOrd="0" parTransId="{9E4B4D14-6D58-4B6F-9E1D-83D7CC72BB72}" sibTransId="{097DFCED-4BF6-4FF6-85BD-76BBE53D2BED}"/>
    <dgm:cxn modelId="{C29A71AE-55CC-40D0-A657-0C786402043D}" type="presOf" srcId="{59F7AA7E-1605-4BEA-9267-191C7B3B915E}" destId="{6D1D8317-7EA1-4D4B-A715-0C1533B73432}" srcOrd="0" destOrd="0" presId="urn:microsoft.com/office/officeart/2005/8/layout/hierarchy2"/>
    <dgm:cxn modelId="{ED0481B5-5E55-4E87-B467-868546982E22}" srcId="{533C1BEA-0679-4577-93E6-51F9C2939BF8}" destId="{DA09B8FD-6D31-4940-B237-1F94781BE7CA}" srcOrd="0" destOrd="0" parTransId="{F55ABB60-F78F-4973-A53C-844F486E7F43}" sibTransId="{3B35CA29-E4EA-4213-93E6-BE4786E8D3F6}"/>
    <dgm:cxn modelId="{3F3FB9BE-7074-452D-9A00-AB951CED7C23}" type="presOf" srcId="{B4F1AAFC-6885-4B91-AE3B-3C92CF09AD44}" destId="{D74FB974-2B46-47FB-B76F-7769B6810BEB}" srcOrd="0" destOrd="0" presId="urn:microsoft.com/office/officeart/2005/8/layout/hierarchy2"/>
    <dgm:cxn modelId="{CD85D6C0-95FC-4B65-9AD7-1ED2675EA328}" srcId="{C6D1473A-FC49-48A6-8A19-498D325A7216}" destId="{F177348A-3A92-43F2-BD83-6E0DB53F925F}" srcOrd="0" destOrd="0" parTransId="{F300FD99-249C-4E41-B500-C591A6D29019}" sibTransId="{0E1F24EC-B735-45EE-8012-80585B8DBDE3}"/>
    <dgm:cxn modelId="{E4D159C1-35F5-46BF-ADCF-0823FD719B66}" type="presOf" srcId="{F300FD99-249C-4E41-B500-C591A6D29019}" destId="{8906D798-E576-4BDB-A7B2-181D81C44F26}" srcOrd="0" destOrd="0" presId="urn:microsoft.com/office/officeart/2005/8/layout/hierarchy2"/>
    <dgm:cxn modelId="{10D420CB-A074-4043-9536-6DBA97115463}" type="presOf" srcId="{9E4B4D14-6D58-4B6F-9E1D-83D7CC72BB72}" destId="{BA0FF24C-B9EB-4476-AC06-6CC7166124E2}" srcOrd="0" destOrd="0" presId="urn:microsoft.com/office/officeart/2005/8/layout/hierarchy2"/>
    <dgm:cxn modelId="{DC5A73CB-4016-4EA6-B5E1-E7B729F8880F}" srcId="{F177348A-3A92-43F2-BD83-6E0DB53F925F}" destId="{4F8D46BD-1923-45BA-9092-D7D6E1DFC78F}" srcOrd="2" destOrd="0" parTransId="{F5A1D035-1D1B-43A9-9CBC-0BB259F56455}" sibTransId="{A976DD8F-D4B9-41FA-9CB8-977A69B21A64}"/>
    <dgm:cxn modelId="{F37A78CC-63F5-4A2B-B052-274C2F4DB803}" type="presOf" srcId="{4EA57C3B-D041-403F-ABEC-43F82A7B1591}" destId="{F77CD437-CC72-41F5-B0A7-F21776E1D42F}" srcOrd="0" destOrd="0" presId="urn:microsoft.com/office/officeart/2005/8/layout/hierarchy2"/>
    <dgm:cxn modelId="{7915B6CC-70EB-4565-8F3A-B47E70F9E2AE}" type="presOf" srcId="{44A485E0-4CBB-4A6B-9E9D-5A4CE2CF7B7C}" destId="{2A7D3D32-5744-4266-96F3-58503A02B418}" srcOrd="0" destOrd="0" presId="urn:microsoft.com/office/officeart/2005/8/layout/hierarchy2"/>
    <dgm:cxn modelId="{DB4D85CF-574B-4ECB-B6E7-141DB99025F9}" type="presOf" srcId="{02AE1ECB-156A-469F-A7C9-EDD8C2E124AE}" destId="{CE724BAC-0969-4701-AD97-722A17EE56B1}" srcOrd="0" destOrd="0" presId="urn:microsoft.com/office/officeart/2005/8/layout/hierarchy2"/>
    <dgm:cxn modelId="{D32D16DB-AE91-4265-88A6-FEE7BB7270E6}" type="presOf" srcId="{38650143-5864-4213-B33C-59D0BEF19263}" destId="{9B009798-FB9E-4CBE-84FE-9C90E864FF85}" srcOrd="0" destOrd="0" presId="urn:microsoft.com/office/officeart/2005/8/layout/hierarchy2"/>
    <dgm:cxn modelId="{8A8EB9DD-71A2-464C-8CC5-D4622C07E38A}" type="presOf" srcId="{DA09B8FD-6D31-4940-B237-1F94781BE7CA}" destId="{B860D92B-70DA-4735-9DC7-BD4E6EFA183A}" srcOrd="0" destOrd="0" presId="urn:microsoft.com/office/officeart/2005/8/layout/hierarchy2"/>
    <dgm:cxn modelId="{C5D4F6DE-7A5D-40F2-99F4-B050A44C2FA4}" type="presOf" srcId="{E4E93EA8-5CB2-4E4A-A665-447853A4CD28}" destId="{EC531D00-4481-4E1D-AE32-D0DEA0E5A4D3}" srcOrd="0" destOrd="0" presId="urn:microsoft.com/office/officeart/2005/8/layout/hierarchy2"/>
    <dgm:cxn modelId="{D5A371E0-6C09-4B28-81FE-AF87147559DD}" type="presOf" srcId="{B4F1AAFC-6885-4B91-AE3B-3C92CF09AD44}" destId="{C04988B0-A609-43B5-A7F5-7A8FD452B13A}" srcOrd="1" destOrd="0" presId="urn:microsoft.com/office/officeart/2005/8/layout/hierarchy2"/>
    <dgm:cxn modelId="{F52A83E1-D4E1-48CF-9425-FEA6F45F1584}" srcId="{B8E7A8D8-8757-4F74-87B0-E5031B166642}" destId="{9D8FC695-AE72-40B4-9718-FFE369C3DCDD}" srcOrd="1" destOrd="0" parTransId="{B1E0D92B-B5BC-469C-B5C1-0B4E23375CA4}" sibTransId="{23B86E73-4E4C-4714-A6AC-21623E0EC531}"/>
    <dgm:cxn modelId="{5D697EF0-AB8C-44D5-BAD8-608B41878767}" srcId="{B8E7A8D8-8757-4F74-87B0-E5031B166642}" destId="{4EA57C3B-D041-403F-ABEC-43F82A7B1591}" srcOrd="0" destOrd="0" parTransId="{9B531D59-9376-4DF0-B2CA-3DE87A5E6AEF}" sibTransId="{2642D2A0-FEC1-4C1B-B79E-19AF71ADB475}"/>
    <dgm:cxn modelId="{9C1AA9F3-7BF4-4406-B058-48FE3C95F8CC}" type="presOf" srcId="{F5A1D035-1D1B-43A9-9CBC-0BB259F56455}" destId="{41B18902-97BD-4809-A7F1-EE64F7323DBE}" srcOrd="0" destOrd="0" presId="urn:microsoft.com/office/officeart/2005/8/layout/hierarchy2"/>
    <dgm:cxn modelId="{6EA618F4-82CF-463B-9E2D-51A8015A674B}" type="presOf" srcId="{1854BBB6-57F5-44AE-BCF8-32077BC7EDD3}" destId="{C6FAAA74-2142-4FB9-8FF8-CF2E9ACDA088}" srcOrd="0" destOrd="0" presId="urn:microsoft.com/office/officeart/2005/8/layout/hierarchy2"/>
    <dgm:cxn modelId="{2EE29EF6-D5D2-40B3-B9ED-325D46E1CE58}" type="presOf" srcId="{C052C910-D42B-45B2-9AC3-E2645F4C2AB2}" destId="{BD90BDE5-B16F-4A22-B5AE-EB443DD7693C}" srcOrd="0" destOrd="0" presId="urn:microsoft.com/office/officeart/2005/8/layout/hierarchy2"/>
    <dgm:cxn modelId="{EBD5D1FA-485C-4121-A934-7B0A7D2BE523}" type="presOf" srcId="{F55ABB60-F78F-4973-A53C-844F486E7F43}" destId="{94FBE363-DB11-4C0A-B71A-B3C58B5A9937}" srcOrd="1" destOrd="0" presId="urn:microsoft.com/office/officeart/2005/8/layout/hierarchy2"/>
    <dgm:cxn modelId="{4A36B3FC-198C-4E6B-8ADD-0E27A8B3A243}" type="presOf" srcId="{4F8D46BD-1923-45BA-9092-D7D6E1DFC78F}" destId="{3C15D2ED-791D-4727-B7B0-2FC362B03C41}" srcOrd="0" destOrd="0" presId="urn:microsoft.com/office/officeart/2005/8/layout/hierarchy2"/>
    <dgm:cxn modelId="{06C8C4FD-75FA-46EA-AD74-BD8ADF0A77A8}" srcId="{80C0E20F-F7ED-479A-AEF8-E8039FBEA5A6}" destId="{38650143-5864-4213-B33C-59D0BEF19263}" srcOrd="0" destOrd="0" parTransId="{C052C910-D42B-45B2-9AC3-E2645F4C2AB2}" sibTransId="{ECE90B66-9708-40B8-805C-417B77D4A8B6}"/>
    <dgm:cxn modelId="{34CFADF0-55C8-40D6-8449-C07274A18798}" type="presParOf" srcId="{EC531D00-4481-4E1D-AE32-D0DEA0E5A4D3}" destId="{E3F0E806-EEAF-495E-BC5E-854445BDF5E5}" srcOrd="0" destOrd="0" presId="urn:microsoft.com/office/officeart/2005/8/layout/hierarchy2"/>
    <dgm:cxn modelId="{3CC15832-8099-4BDD-AA1F-39ACD27DB692}" type="presParOf" srcId="{E3F0E806-EEAF-495E-BC5E-854445BDF5E5}" destId="{39BD0E89-2A5D-42AC-94E8-0CB102BD2A61}" srcOrd="0" destOrd="0" presId="urn:microsoft.com/office/officeart/2005/8/layout/hierarchy2"/>
    <dgm:cxn modelId="{A56898EB-7FF8-4EBD-835E-F0D6050E2F01}" type="presParOf" srcId="{E3F0E806-EEAF-495E-BC5E-854445BDF5E5}" destId="{F8B3AE94-D541-487B-8D1B-FB7C95E5DBAB}" srcOrd="1" destOrd="0" presId="urn:microsoft.com/office/officeart/2005/8/layout/hierarchy2"/>
    <dgm:cxn modelId="{C4E43F9C-3455-412C-8F58-C9D94C0DDD97}" type="presParOf" srcId="{F8B3AE94-D541-487B-8D1B-FB7C95E5DBAB}" destId="{BD90BDE5-B16F-4A22-B5AE-EB443DD7693C}" srcOrd="0" destOrd="0" presId="urn:microsoft.com/office/officeart/2005/8/layout/hierarchy2"/>
    <dgm:cxn modelId="{F4A4BA0C-67D6-484A-B2DE-9EC29521BED4}" type="presParOf" srcId="{BD90BDE5-B16F-4A22-B5AE-EB443DD7693C}" destId="{5241B251-4220-4AB3-8C7F-94A119098863}" srcOrd="0" destOrd="0" presId="urn:microsoft.com/office/officeart/2005/8/layout/hierarchy2"/>
    <dgm:cxn modelId="{3CE9D449-ADA5-4E72-AC46-786A51C0A2AB}" type="presParOf" srcId="{F8B3AE94-D541-487B-8D1B-FB7C95E5DBAB}" destId="{0D39B69C-CB03-4682-BE4E-412E170B18D5}" srcOrd="1" destOrd="0" presId="urn:microsoft.com/office/officeart/2005/8/layout/hierarchy2"/>
    <dgm:cxn modelId="{241CA5DA-872B-4E30-AA9B-58841F5A2872}" type="presParOf" srcId="{0D39B69C-CB03-4682-BE4E-412E170B18D5}" destId="{9B009798-FB9E-4CBE-84FE-9C90E864FF85}" srcOrd="0" destOrd="0" presId="urn:microsoft.com/office/officeart/2005/8/layout/hierarchy2"/>
    <dgm:cxn modelId="{F166B6DF-F5A4-47F8-866C-A89840866041}" type="presParOf" srcId="{0D39B69C-CB03-4682-BE4E-412E170B18D5}" destId="{3BF572FE-347A-4DEC-85FA-F7B41F066E13}" srcOrd="1" destOrd="0" presId="urn:microsoft.com/office/officeart/2005/8/layout/hierarchy2"/>
    <dgm:cxn modelId="{3FF2BB57-126C-4B2F-AD43-C2F324C71821}" type="presParOf" srcId="{3BF572FE-347A-4DEC-85FA-F7B41F066E13}" destId="{5286654A-52F8-46C9-8EEF-890892762D7E}" srcOrd="0" destOrd="0" presId="urn:microsoft.com/office/officeart/2005/8/layout/hierarchy2"/>
    <dgm:cxn modelId="{86C0E4C0-87EA-4852-9F67-009E314FB87D}" type="presParOf" srcId="{5286654A-52F8-46C9-8EEF-890892762D7E}" destId="{E6858A03-BA30-4988-879D-5C7DF127F1CD}" srcOrd="0" destOrd="0" presId="urn:microsoft.com/office/officeart/2005/8/layout/hierarchy2"/>
    <dgm:cxn modelId="{B95DB8FE-1977-4390-89D6-99219725AC13}" type="presParOf" srcId="{3BF572FE-347A-4DEC-85FA-F7B41F066E13}" destId="{6A4EF499-14A5-4D2C-B84E-B9C0E159F489}" srcOrd="1" destOrd="0" presId="urn:microsoft.com/office/officeart/2005/8/layout/hierarchy2"/>
    <dgm:cxn modelId="{647CFABB-43DB-4212-8AF8-BAE9D565764F}" type="presParOf" srcId="{6A4EF499-14A5-4D2C-B84E-B9C0E159F489}" destId="{D993ADB6-389E-4E58-AD64-44DFCD9DCF10}" srcOrd="0" destOrd="0" presId="urn:microsoft.com/office/officeart/2005/8/layout/hierarchy2"/>
    <dgm:cxn modelId="{DC894C87-51E3-4C70-9C88-A737BEF1DE72}" type="presParOf" srcId="{6A4EF499-14A5-4D2C-B84E-B9C0E159F489}" destId="{BAF2F7CB-B78B-4CAE-8B18-C66AC3F789AD}" srcOrd="1" destOrd="0" presId="urn:microsoft.com/office/officeart/2005/8/layout/hierarchy2"/>
    <dgm:cxn modelId="{2E0E4C83-4A62-47B7-9152-AD5B9BD21C13}" type="presParOf" srcId="{BAF2F7CB-B78B-4CAE-8B18-C66AC3F789AD}" destId="{E9CF6A23-2A77-4A9A-A849-20C58094493D}" srcOrd="0" destOrd="0" presId="urn:microsoft.com/office/officeart/2005/8/layout/hierarchy2"/>
    <dgm:cxn modelId="{A7EC2D60-231A-4C46-85DD-05E4F1BAE74B}" type="presParOf" srcId="{E9CF6A23-2A77-4A9A-A849-20C58094493D}" destId="{94FBE363-DB11-4C0A-B71A-B3C58B5A9937}" srcOrd="0" destOrd="0" presId="urn:microsoft.com/office/officeart/2005/8/layout/hierarchy2"/>
    <dgm:cxn modelId="{118BFAB9-C7D1-4842-9027-5374A586BF5F}" type="presParOf" srcId="{BAF2F7CB-B78B-4CAE-8B18-C66AC3F789AD}" destId="{BF38A1A9-7239-44EF-913F-F8CF3F5D9A17}" srcOrd="1" destOrd="0" presId="urn:microsoft.com/office/officeart/2005/8/layout/hierarchy2"/>
    <dgm:cxn modelId="{755BF9B1-567C-4647-AD3D-62E5646FD650}" type="presParOf" srcId="{BF38A1A9-7239-44EF-913F-F8CF3F5D9A17}" destId="{B860D92B-70DA-4735-9DC7-BD4E6EFA183A}" srcOrd="0" destOrd="0" presId="urn:microsoft.com/office/officeart/2005/8/layout/hierarchy2"/>
    <dgm:cxn modelId="{6DB517FC-C0B3-42C7-B297-6D4C1CB31CE0}" type="presParOf" srcId="{BF38A1A9-7239-44EF-913F-F8CF3F5D9A17}" destId="{58E92705-926E-4681-86ED-6C83FED9DBA4}" srcOrd="1" destOrd="0" presId="urn:microsoft.com/office/officeart/2005/8/layout/hierarchy2"/>
    <dgm:cxn modelId="{0D15BAC9-C3C2-4E0B-9ADF-2EBA619CABE3}" type="presParOf" srcId="{BAF2F7CB-B78B-4CAE-8B18-C66AC3F789AD}" destId="{BA0FF24C-B9EB-4476-AC06-6CC7166124E2}" srcOrd="2" destOrd="0" presId="urn:microsoft.com/office/officeart/2005/8/layout/hierarchy2"/>
    <dgm:cxn modelId="{4232A3C2-CE20-407F-BC5E-4CF1AD770C5C}" type="presParOf" srcId="{BA0FF24C-B9EB-4476-AC06-6CC7166124E2}" destId="{E3837E93-9CC2-4D7F-9F1C-EB0986B00BC1}" srcOrd="0" destOrd="0" presId="urn:microsoft.com/office/officeart/2005/8/layout/hierarchy2"/>
    <dgm:cxn modelId="{1B8B5BFD-F80E-4885-A93E-50F84691BC4B}" type="presParOf" srcId="{BAF2F7CB-B78B-4CAE-8B18-C66AC3F789AD}" destId="{CB7A2248-4EE0-43B1-A18D-BC6D42BFE9C0}" srcOrd="3" destOrd="0" presId="urn:microsoft.com/office/officeart/2005/8/layout/hierarchy2"/>
    <dgm:cxn modelId="{C85DC3FD-92C7-4B12-AF4D-C0BA1FFBE6E3}" type="presParOf" srcId="{CB7A2248-4EE0-43B1-A18D-BC6D42BFE9C0}" destId="{14CFC9B3-BAC1-4433-A7F7-54054A6ACAF7}" srcOrd="0" destOrd="0" presId="urn:microsoft.com/office/officeart/2005/8/layout/hierarchy2"/>
    <dgm:cxn modelId="{79EEED4D-F0F5-4BEF-BD03-E4AFE26226C9}" type="presParOf" srcId="{CB7A2248-4EE0-43B1-A18D-BC6D42BFE9C0}" destId="{8514077D-AF64-409A-BEFA-5460E9F025EE}" srcOrd="1" destOrd="0" presId="urn:microsoft.com/office/officeart/2005/8/layout/hierarchy2"/>
    <dgm:cxn modelId="{63F76506-5DF9-412F-827A-9213235B2B27}" type="presParOf" srcId="{BAF2F7CB-B78B-4CAE-8B18-C66AC3F789AD}" destId="{6D1D8317-7EA1-4D4B-A715-0C1533B73432}" srcOrd="4" destOrd="0" presId="urn:microsoft.com/office/officeart/2005/8/layout/hierarchy2"/>
    <dgm:cxn modelId="{103E5CD7-94A6-4711-B0CA-EE25DD8FBF2D}" type="presParOf" srcId="{6D1D8317-7EA1-4D4B-A715-0C1533B73432}" destId="{590BC438-4F78-4FA7-86BC-66F2E22586C2}" srcOrd="0" destOrd="0" presId="urn:microsoft.com/office/officeart/2005/8/layout/hierarchy2"/>
    <dgm:cxn modelId="{3CEF0274-EF0B-4B12-A62B-68E7F997839B}" type="presParOf" srcId="{BAF2F7CB-B78B-4CAE-8B18-C66AC3F789AD}" destId="{007C2CD3-06DB-4529-B21F-8533955ADB70}" srcOrd="5" destOrd="0" presId="urn:microsoft.com/office/officeart/2005/8/layout/hierarchy2"/>
    <dgm:cxn modelId="{809F7BE0-38C9-4B9B-B131-59DD196C2636}" type="presParOf" srcId="{007C2CD3-06DB-4529-B21F-8533955ADB70}" destId="{08496C6E-1CDD-4759-AECD-896204C97674}" srcOrd="0" destOrd="0" presId="urn:microsoft.com/office/officeart/2005/8/layout/hierarchy2"/>
    <dgm:cxn modelId="{016C5FE4-4A2F-4427-A029-4B77519E3C4D}" type="presParOf" srcId="{007C2CD3-06DB-4529-B21F-8533955ADB70}" destId="{2677FDF6-E8F7-4432-8DCE-5FBB4EA8FDE9}" srcOrd="1" destOrd="0" presId="urn:microsoft.com/office/officeart/2005/8/layout/hierarchy2"/>
    <dgm:cxn modelId="{43250912-A3EF-49CC-AA66-01C669D67497}" type="presParOf" srcId="{F8B3AE94-D541-487B-8D1B-FB7C95E5DBAB}" destId="{2A7D3D32-5744-4266-96F3-58503A02B418}" srcOrd="2" destOrd="0" presId="urn:microsoft.com/office/officeart/2005/8/layout/hierarchy2"/>
    <dgm:cxn modelId="{F8ACD147-A3B3-4985-815F-9DDD66FDA25C}" type="presParOf" srcId="{2A7D3D32-5744-4266-96F3-58503A02B418}" destId="{723DB587-4004-4574-8AB4-397A24372C4C}" srcOrd="0" destOrd="0" presId="urn:microsoft.com/office/officeart/2005/8/layout/hierarchy2"/>
    <dgm:cxn modelId="{BD9B67A3-58F7-48F6-B715-BD65A1AC6EF6}" type="presParOf" srcId="{F8B3AE94-D541-487B-8D1B-FB7C95E5DBAB}" destId="{FDC4BF1F-F647-4C89-BC4E-E6596FEB9C9F}" srcOrd="3" destOrd="0" presId="urn:microsoft.com/office/officeart/2005/8/layout/hierarchy2"/>
    <dgm:cxn modelId="{960E65C2-0FD5-4ADB-B58A-5DF0794AFCB5}" type="presParOf" srcId="{FDC4BF1F-F647-4C89-BC4E-E6596FEB9C9F}" destId="{04987C10-1E97-422C-BA4B-BAEA8A33C354}" srcOrd="0" destOrd="0" presId="urn:microsoft.com/office/officeart/2005/8/layout/hierarchy2"/>
    <dgm:cxn modelId="{C68B5227-0D69-46BE-BBF4-D4B012849649}" type="presParOf" srcId="{FDC4BF1F-F647-4C89-BC4E-E6596FEB9C9F}" destId="{C9771CE3-3F80-4EFF-9B0E-E166259EF4BE}" srcOrd="1" destOrd="0" presId="urn:microsoft.com/office/officeart/2005/8/layout/hierarchy2"/>
    <dgm:cxn modelId="{33D64D45-63D9-4DCE-9E60-E0825CC2F8DB}" type="presParOf" srcId="{C9771CE3-3F80-4EFF-9B0E-E166259EF4BE}" destId="{8906D798-E576-4BDB-A7B2-181D81C44F26}" srcOrd="0" destOrd="0" presId="urn:microsoft.com/office/officeart/2005/8/layout/hierarchy2"/>
    <dgm:cxn modelId="{258B2580-234D-47ED-ACBF-E6CD64CA2955}" type="presParOf" srcId="{8906D798-E576-4BDB-A7B2-181D81C44F26}" destId="{9860C280-5694-45B5-A4DE-5774CB3D6627}" srcOrd="0" destOrd="0" presId="urn:microsoft.com/office/officeart/2005/8/layout/hierarchy2"/>
    <dgm:cxn modelId="{3D7A678F-F9F6-40AB-AEEF-C3AE5F8F1714}" type="presParOf" srcId="{C9771CE3-3F80-4EFF-9B0E-E166259EF4BE}" destId="{013B9D43-E0D6-49DA-BD44-9E016E671461}" srcOrd="1" destOrd="0" presId="urn:microsoft.com/office/officeart/2005/8/layout/hierarchy2"/>
    <dgm:cxn modelId="{52F17F77-9224-4B42-8591-5C2FA7C527C2}" type="presParOf" srcId="{013B9D43-E0D6-49DA-BD44-9E016E671461}" destId="{F2A95AB3-1295-4E4B-A9F3-80CD2DC2D519}" srcOrd="0" destOrd="0" presId="urn:microsoft.com/office/officeart/2005/8/layout/hierarchy2"/>
    <dgm:cxn modelId="{BFB41446-1023-47E0-86CB-20563324A77E}" type="presParOf" srcId="{013B9D43-E0D6-49DA-BD44-9E016E671461}" destId="{2DF5A772-1428-4CCA-B143-10A21D226C00}" srcOrd="1" destOrd="0" presId="urn:microsoft.com/office/officeart/2005/8/layout/hierarchy2"/>
    <dgm:cxn modelId="{A679A8B0-9C53-4459-8AB2-AC038C526CCC}" type="presParOf" srcId="{2DF5A772-1428-4CCA-B143-10A21D226C00}" destId="{02B5652F-D62D-4671-AB76-18FFA760C3D4}" srcOrd="0" destOrd="0" presId="urn:microsoft.com/office/officeart/2005/8/layout/hierarchy2"/>
    <dgm:cxn modelId="{F78B462C-6AA2-449E-A69B-4139F2FD07CF}" type="presParOf" srcId="{02B5652F-D62D-4671-AB76-18FFA760C3D4}" destId="{D260CCD3-344C-4B14-B98D-DBF3604DD778}" srcOrd="0" destOrd="0" presId="urn:microsoft.com/office/officeart/2005/8/layout/hierarchy2"/>
    <dgm:cxn modelId="{02389870-D7A2-470B-9B5F-D64594BE8775}" type="presParOf" srcId="{2DF5A772-1428-4CCA-B143-10A21D226C00}" destId="{35BE1108-2C76-4E84-967E-A1067208C32D}" srcOrd="1" destOrd="0" presId="urn:microsoft.com/office/officeart/2005/8/layout/hierarchy2"/>
    <dgm:cxn modelId="{CE055E0D-4A4C-488A-B5F7-B87D9BD9A819}" type="presParOf" srcId="{35BE1108-2C76-4E84-967E-A1067208C32D}" destId="{150B74BA-BC38-46E1-9BE5-B24355109919}" srcOrd="0" destOrd="0" presId="urn:microsoft.com/office/officeart/2005/8/layout/hierarchy2"/>
    <dgm:cxn modelId="{7D5B4691-2D5C-470A-92BD-3AB03AC77C22}" type="presParOf" srcId="{35BE1108-2C76-4E84-967E-A1067208C32D}" destId="{F5A2C0AF-F1D3-444C-9479-80AB8865BCB2}" srcOrd="1" destOrd="0" presId="urn:microsoft.com/office/officeart/2005/8/layout/hierarchy2"/>
    <dgm:cxn modelId="{C4CD47B4-D356-4D15-9051-6CED5F08F4BF}" type="presParOf" srcId="{2DF5A772-1428-4CCA-B143-10A21D226C00}" destId="{CE724BAC-0969-4701-AD97-722A17EE56B1}" srcOrd="2" destOrd="0" presId="urn:microsoft.com/office/officeart/2005/8/layout/hierarchy2"/>
    <dgm:cxn modelId="{F2890462-DDD1-4C28-BB3D-AA3BBDDD77C4}" type="presParOf" srcId="{CE724BAC-0969-4701-AD97-722A17EE56B1}" destId="{8DB5ADA2-3994-4EE5-97AE-652B9645177C}" srcOrd="0" destOrd="0" presId="urn:microsoft.com/office/officeart/2005/8/layout/hierarchy2"/>
    <dgm:cxn modelId="{BDFC70AD-E430-4E50-8E00-C6DA7EDB19EF}" type="presParOf" srcId="{2DF5A772-1428-4CCA-B143-10A21D226C00}" destId="{F563E868-9251-40F5-9B6A-83D30E1420B7}" srcOrd="3" destOrd="0" presId="urn:microsoft.com/office/officeart/2005/8/layout/hierarchy2"/>
    <dgm:cxn modelId="{B306DE4C-64DA-44F4-B1D6-547EFA411170}" type="presParOf" srcId="{F563E868-9251-40F5-9B6A-83D30E1420B7}" destId="{F2048646-18CC-4CA8-83B9-2EEFC75C0FAF}" srcOrd="0" destOrd="0" presId="urn:microsoft.com/office/officeart/2005/8/layout/hierarchy2"/>
    <dgm:cxn modelId="{D7DF497D-ABBA-45C6-92C1-41A14FAEC4C4}" type="presParOf" srcId="{F563E868-9251-40F5-9B6A-83D30E1420B7}" destId="{B839497B-6D11-4EB0-8A4D-9D559510E386}" srcOrd="1" destOrd="0" presId="urn:microsoft.com/office/officeart/2005/8/layout/hierarchy2"/>
    <dgm:cxn modelId="{0345CB3E-97D0-4584-A5CE-6AE9AFE8D204}" type="presParOf" srcId="{2DF5A772-1428-4CCA-B143-10A21D226C00}" destId="{41B18902-97BD-4809-A7F1-EE64F7323DBE}" srcOrd="4" destOrd="0" presId="urn:microsoft.com/office/officeart/2005/8/layout/hierarchy2"/>
    <dgm:cxn modelId="{FDF33DD3-35A8-4311-A19D-1DB979BF8E9E}" type="presParOf" srcId="{41B18902-97BD-4809-A7F1-EE64F7323DBE}" destId="{DC7A6FA3-FE92-4662-ADFE-211D62A4284B}" srcOrd="0" destOrd="0" presId="urn:microsoft.com/office/officeart/2005/8/layout/hierarchy2"/>
    <dgm:cxn modelId="{43B38AE3-1EF1-44DD-ACEB-2DBA61411252}" type="presParOf" srcId="{2DF5A772-1428-4CCA-B143-10A21D226C00}" destId="{24010F99-2D68-4B0A-BC21-604FAFB65E9F}" srcOrd="5" destOrd="0" presId="urn:microsoft.com/office/officeart/2005/8/layout/hierarchy2"/>
    <dgm:cxn modelId="{2096A209-060E-4445-B9BD-EDE3B2D0CFA0}" type="presParOf" srcId="{24010F99-2D68-4B0A-BC21-604FAFB65E9F}" destId="{3C15D2ED-791D-4727-B7B0-2FC362B03C41}" srcOrd="0" destOrd="0" presId="urn:microsoft.com/office/officeart/2005/8/layout/hierarchy2"/>
    <dgm:cxn modelId="{22AE4374-0B87-4987-A695-AE918C8245A8}" type="presParOf" srcId="{24010F99-2D68-4B0A-BC21-604FAFB65E9F}" destId="{B51AD50F-6B04-4AD0-AAAC-2A852FD12557}" srcOrd="1" destOrd="0" presId="urn:microsoft.com/office/officeart/2005/8/layout/hierarchy2"/>
    <dgm:cxn modelId="{9664CEDD-8776-4D5B-A8FE-D165D5037B9C}" type="presParOf" srcId="{F8B3AE94-D541-487B-8D1B-FB7C95E5DBAB}" destId="{C6FAAA74-2142-4FB9-8FF8-CF2E9ACDA088}" srcOrd="4" destOrd="0" presId="urn:microsoft.com/office/officeart/2005/8/layout/hierarchy2"/>
    <dgm:cxn modelId="{5FE03599-43CB-421C-87E2-9EE0E32670BC}" type="presParOf" srcId="{C6FAAA74-2142-4FB9-8FF8-CF2E9ACDA088}" destId="{7CC0B212-7C34-4960-A74C-6EDB7F02D946}" srcOrd="0" destOrd="0" presId="urn:microsoft.com/office/officeart/2005/8/layout/hierarchy2"/>
    <dgm:cxn modelId="{327EBF97-65AD-4D0A-B9C6-8C6A6CFEF8A2}" type="presParOf" srcId="{F8B3AE94-D541-487B-8D1B-FB7C95E5DBAB}" destId="{B707D3D3-7899-4083-8850-32F4B1C260F7}" srcOrd="5" destOrd="0" presId="urn:microsoft.com/office/officeart/2005/8/layout/hierarchy2"/>
    <dgm:cxn modelId="{EB8E9E46-02E3-409C-B0D4-B412354CA224}" type="presParOf" srcId="{B707D3D3-7899-4083-8850-32F4B1C260F7}" destId="{35FC8078-6995-43C9-AB15-5E3566FD4C02}" srcOrd="0" destOrd="0" presId="urn:microsoft.com/office/officeart/2005/8/layout/hierarchy2"/>
    <dgm:cxn modelId="{4F9FAEBD-6192-47B2-821C-17C9FB014097}" type="presParOf" srcId="{B707D3D3-7899-4083-8850-32F4B1C260F7}" destId="{2046B5CA-AC67-4B30-851F-7C474D26BABF}" srcOrd="1" destOrd="0" presId="urn:microsoft.com/office/officeart/2005/8/layout/hierarchy2"/>
    <dgm:cxn modelId="{87A166FC-71CF-4DCF-B48A-28D8D3180769}" type="presParOf" srcId="{2046B5CA-AC67-4B30-851F-7C474D26BABF}" destId="{D74FB974-2B46-47FB-B76F-7769B6810BEB}" srcOrd="0" destOrd="0" presId="urn:microsoft.com/office/officeart/2005/8/layout/hierarchy2"/>
    <dgm:cxn modelId="{BF02A407-45AC-41C8-81A3-BBF011D9F289}" type="presParOf" srcId="{D74FB974-2B46-47FB-B76F-7769B6810BEB}" destId="{C04988B0-A609-43B5-A7F5-7A8FD452B13A}" srcOrd="0" destOrd="0" presId="urn:microsoft.com/office/officeart/2005/8/layout/hierarchy2"/>
    <dgm:cxn modelId="{38F3EFD0-F5D0-4F82-83CF-A12D7214CC33}" type="presParOf" srcId="{2046B5CA-AC67-4B30-851F-7C474D26BABF}" destId="{F57640E2-8B8C-4F28-BFF2-85434B804607}" srcOrd="1" destOrd="0" presId="urn:microsoft.com/office/officeart/2005/8/layout/hierarchy2"/>
    <dgm:cxn modelId="{136DA237-FC4C-41E1-822B-D8D8FCF098B5}" type="presParOf" srcId="{F57640E2-8B8C-4F28-BFF2-85434B804607}" destId="{95982884-9C98-42F9-9FD7-28D08CBB8299}" srcOrd="0" destOrd="0" presId="urn:microsoft.com/office/officeart/2005/8/layout/hierarchy2"/>
    <dgm:cxn modelId="{83467D9C-1E91-4136-8F15-23C8D5A13606}" type="presParOf" srcId="{F57640E2-8B8C-4F28-BFF2-85434B804607}" destId="{27034C9C-13AB-4333-B29E-9496F9D6E12E}" srcOrd="1" destOrd="0" presId="urn:microsoft.com/office/officeart/2005/8/layout/hierarchy2"/>
    <dgm:cxn modelId="{A4ABA006-12C1-4604-ADCA-6CA06ADB8C59}" type="presParOf" srcId="{27034C9C-13AB-4333-B29E-9496F9D6E12E}" destId="{BFD458E4-2009-4765-AAEB-734CFAC2BA81}" srcOrd="0" destOrd="0" presId="urn:microsoft.com/office/officeart/2005/8/layout/hierarchy2"/>
    <dgm:cxn modelId="{0A305949-F180-4684-B387-CDBAA5F9F1B6}" type="presParOf" srcId="{BFD458E4-2009-4765-AAEB-734CFAC2BA81}" destId="{E32E9692-3745-4CEA-9903-99C1B9460C95}" srcOrd="0" destOrd="0" presId="urn:microsoft.com/office/officeart/2005/8/layout/hierarchy2"/>
    <dgm:cxn modelId="{97B614A0-9855-4DFF-A2BC-3927454ACE1B}" type="presParOf" srcId="{27034C9C-13AB-4333-B29E-9496F9D6E12E}" destId="{FCB50E02-2B5E-4ED9-A9B1-FD0B6827FEA0}" srcOrd="1" destOrd="0" presId="urn:microsoft.com/office/officeart/2005/8/layout/hierarchy2"/>
    <dgm:cxn modelId="{56937F0D-4C9B-40AA-8107-DCB7F9BDD638}" type="presParOf" srcId="{FCB50E02-2B5E-4ED9-A9B1-FD0B6827FEA0}" destId="{F77CD437-CC72-41F5-B0A7-F21776E1D42F}" srcOrd="0" destOrd="0" presId="urn:microsoft.com/office/officeart/2005/8/layout/hierarchy2"/>
    <dgm:cxn modelId="{8BA160ED-CE9E-4782-B6A9-76BF6288B7F0}" type="presParOf" srcId="{FCB50E02-2B5E-4ED9-A9B1-FD0B6827FEA0}" destId="{6BDFDC9B-F649-4EE7-B64D-7F6FC58D844E}" srcOrd="1" destOrd="0" presId="urn:microsoft.com/office/officeart/2005/8/layout/hierarchy2"/>
    <dgm:cxn modelId="{225B179C-E49E-4E40-B553-E82434E8FBD6}" type="presParOf" srcId="{27034C9C-13AB-4333-B29E-9496F9D6E12E}" destId="{4E90686A-5D16-48E6-B7C9-9FC3F2827A07}" srcOrd="2" destOrd="0" presId="urn:microsoft.com/office/officeart/2005/8/layout/hierarchy2"/>
    <dgm:cxn modelId="{9AE78EC7-96FF-4CAF-BEEC-D11CA09D11F8}" type="presParOf" srcId="{4E90686A-5D16-48E6-B7C9-9FC3F2827A07}" destId="{429DF545-5F98-41B0-97B4-698872EB90D5}" srcOrd="0" destOrd="0" presId="urn:microsoft.com/office/officeart/2005/8/layout/hierarchy2"/>
    <dgm:cxn modelId="{39EA9A1F-B94C-4002-8F0D-134EB9760A45}" type="presParOf" srcId="{27034C9C-13AB-4333-B29E-9496F9D6E12E}" destId="{BBF9D8F6-2554-4746-8B6D-AF91017CDE9A}" srcOrd="3" destOrd="0" presId="urn:microsoft.com/office/officeart/2005/8/layout/hierarchy2"/>
    <dgm:cxn modelId="{A0B3D7DF-1879-4ADA-B3E9-788792DAE49B}" type="presParOf" srcId="{BBF9D8F6-2554-4746-8B6D-AF91017CDE9A}" destId="{D611F045-DDDA-4FF3-970D-3921170F7B81}" srcOrd="0" destOrd="0" presId="urn:microsoft.com/office/officeart/2005/8/layout/hierarchy2"/>
    <dgm:cxn modelId="{3E9C7EF1-25A2-4714-B285-3BEA0895C73E}" type="presParOf" srcId="{BBF9D8F6-2554-4746-8B6D-AF91017CDE9A}" destId="{15D141C2-020A-422F-BE0D-606C344807FE}" srcOrd="1" destOrd="0" presId="urn:microsoft.com/office/officeart/2005/8/layout/hierarchy2"/>
    <dgm:cxn modelId="{30A244A6-B839-48EA-A729-51503D858F9F}" type="presParOf" srcId="{27034C9C-13AB-4333-B29E-9496F9D6E12E}" destId="{A37497F2-490F-4497-B75D-8FDC56D48ABF}" srcOrd="4" destOrd="0" presId="urn:microsoft.com/office/officeart/2005/8/layout/hierarchy2"/>
    <dgm:cxn modelId="{CCCB3289-D559-4F68-B9C8-E417C69F69BC}" type="presParOf" srcId="{A37497F2-490F-4497-B75D-8FDC56D48ABF}" destId="{5A2EDE08-DAE0-42C6-9099-69382A2CAF7E}" srcOrd="0" destOrd="0" presId="urn:microsoft.com/office/officeart/2005/8/layout/hierarchy2"/>
    <dgm:cxn modelId="{7A530808-D3B8-480D-B55A-EA3C27079D0C}" type="presParOf" srcId="{27034C9C-13AB-4333-B29E-9496F9D6E12E}" destId="{C89E7D26-BA8A-4BEB-8060-2AAF15ED9E81}" srcOrd="5" destOrd="0" presId="urn:microsoft.com/office/officeart/2005/8/layout/hierarchy2"/>
    <dgm:cxn modelId="{80160CA7-2096-4218-BC0E-925B72454A09}" type="presParOf" srcId="{C89E7D26-BA8A-4BEB-8060-2AAF15ED9E81}" destId="{2C377D88-518B-469D-BC9C-9E985DDEECEC}" srcOrd="0" destOrd="0" presId="urn:microsoft.com/office/officeart/2005/8/layout/hierarchy2"/>
    <dgm:cxn modelId="{A73867A4-B911-4162-9B95-BF97D34092D8}" type="presParOf" srcId="{C89E7D26-BA8A-4BEB-8060-2AAF15ED9E81}" destId="{FDED608F-B5D9-4278-B044-C89C4B11C588}"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7F13B2-2A0A-40D0-B1B3-25A7174CB9E4}" type="doc">
      <dgm:prSet loTypeId="urn:microsoft.com/office/officeart/2005/8/layout/hList6" loCatId="list" qsTypeId="urn:microsoft.com/office/officeart/2005/8/quickstyle/3d1" qsCatId="3D" csTypeId="urn:microsoft.com/office/officeart/2005/8/colors/colorful2" csCatId="colorful" phldr="1"/>
      <dgm:spPr/>
    </dgm:pt>
    <dgm:pt modelId="{16B5DE2E-03E7-4F54-8B31-118E5B26B956}">
      <dgm:prSet phldrT="[Text]" custT="1"/>
      <dgm:spPr/>
      <dgm:t>
        <a:bodyPr/>
        <a:lstStyle/>
        <a:p>
          <a:r>
            <a:rPr lang="en-US" sz="3000" dirty="0">
              <a:effectLst>
                <a:outerShdw blurRad="38100" dist="38100" dir="2700000" algn="tl">
                  <a:srgbClr val="000000">
                    <a:alpha val="43137"/>
                  </a:srgbClr>
                </a:outerShdw>
              </a:effectLst>
            </a:rPr>
            <a:t>Fine-grained</a:t>
          </a:r>
        </a:p>
        <a:p>
          <a:r>
            <a:rPr lang="en-US" sz="3000" dirty="0">
              <a:effectLst>
                <a:outerShdw blurRad="38100" dist="38100" dir="2700000" algn="tl">
                  <a:srgbClr val="000000">
                    <a:alpha val="43137"/>
                  </a:srgbClr>
                </a:outerShdw>
              </a:effectLst>
            </a:rPr>
            <a:t>Access Control</a:t>
          </a:r>
        </a:p>
      </dgm:t>
    </dgm:pt>
    <dgm:pt modelId="{659AAE30-903C-437D-A8D0-2C1D903ED720}" type="parTrans" cxnId="{91967025-E9B2-4AF4-A702-18B3D66F361D}">
      <dgm:prSet/>
      <dgm:spPr/>
      <dgm:t>
        <a:bodyPr/>
        <a:lstStyle/>
        <a:p>
          <a:endParaRPr lang="en-US"/>
        </a:p>
      </dgm:t>
    </dgm:pt>
    <dgm:pt modelId="{FD50AFFC-8BA5-4AF2-9A2A-CFE84A70E369}" type="sibTrans" cxnId="{91967025-E9B2-4AF4-A702-18B3D66F361D}">
      <dgm:prSet/>
      <dgm:spPr/>
      <dgm:t>
        <a:bodyPr/>
        <a:lstStyle/>
        <a:p>
          <a:endParaRPr lang="en-US"/>
        </a:p>
      </dgm:t>
    </dgm:pt>
    <dgm:pt modelId="{E583D4CC-708D-419C-9E49-9824A65E32FA}">
      <dgm:prSet phldrT="[Text]" custT="1"/>
      <dgm:spPr/>
      <dgm:t>
        <a:bodyPr/>
        <a:lstStyle/>
        <a:p>
          <a:r>
            <a:rPr lang="en-US" sz="3000" dirty="0">
              <a:effectLst>
                <a:outerShdw blurRad="38100" dist="38100" dir="2700000" algn="tl">
                  <a:srgbClr val="000000">
                    <a:alpha val="43137"/>
                  </a:srgbClr>
                </a:outerShdw>
              </a:effectLst>
            </a:rPr>
            <a:t>Centralized Security Logic</a:t>
          </a:r>
        </a:p>
        <a:p>
          <a:endParaRPr lang="en-US" sz="3000" dirty="0">
            <a:effectLst>
              <a:outerShdw blurRad="38100" dist="38100" dir="2700000" algn="tl">
                <a:srgbClr val="000000">
                  <a:alpha val="43137"/>
                </a:srgbClr>
              </a:outerShdw>
            </a:effectLst>
          </a:endParaRPr>
        </a:p>
      </dgm:t>
    </dgm:pt>
    <dgm:pt modelId="{61B82F8B-2583-4747-97B1-503D95B7A8A7}" type="parTrans" cxnId="{6A63CABF-1180-44D3-96A6-EF19C130E5E4}">
      <dgm:prSet/>
      <dgm:spPr/>
      <dgm:t>
        <a:bodyPr/>
        <a:lstStyle/>
        <a:p>
          <a:endParaRPr lang="en-US"/>
        </a:p>
      </dgm:t>
    </dgm:pt>
    <dgm:pt modelId="{C948C5A7-3C2E-4BF8-8BCC-FAC1DBB4FBC6}" type="sibTrans" cxnId="{6A63CABF-1180-44D3-96A6-EF19C130E5E4}">
      <dgm:prSet/>
      <dgm:spPr/>
      <dgm:t>
        <a:bodyPr/>
        <a:lstStyle/>
        <a:p>
          <a:endParaRPr lang="en-US" dirty="0"/>
        </a:p>
      </dgm:t>
    </dgm:pt>
    <dgm:pt modelId="{FCFFF787-04BD-4E31-A303-4F53FFC75A46}">
      <dgm:prSet phldrT="[Text]" custT="1"/>
      <dgm:spPr/>
      <dgm:t>
        <a:bodyPr/>
        <a:lstStyle/>
        <a:p>
          <a:r>
            <a:rPr lang="en-US" sz="3000" dirty="0">
              <a:effectLst>
                <a:outerShdw blurRad="38100" dist="38100" dir="2700000" algn="tl">
                  <a:srgbClr val="000000">
                    <a:alpha val="43137"/>
                  </a:srgbClr>
                </a:outerShdw>
              </a:effectLst>
            </a:rPr>
            <a:t>Simplification of E2E solution</a:t>
          </a:r>
        </a:p>
      </dgm:t>
    </dgm:pt>
    <dgm:pt modelId="{01B9B6C2-F738-4012-B59F-6E3DA8EA692C}" type="parTrans" cxnId="{59362F85-B6A5-4E14-89FA-C6B62A783523}">
      <dgm:prSet/>
      <dgm:spPr/>
      <dgm:t>
        <a:bodyPr/>
        <a:lstStyle/>
        <a:p>
          <a:endParaRPr lang="en-US"/>
        </a:p>
      </dgm:t>
    </dgm:pt>
    <dgm:pt modelId="{392B85B9-C000-4CDE-9BE8-B84B028BCF99}" type="sibTrans" cxnId="{59362F85-B6A5-4E14-89FA-C6B62A783523}">
      <dgm:prSet/>
      <dgm:spPr/>
      <dgm:t>
        <a:bodyPr/>
        <a:lstStyle/>
        <a:p>
          <a:endParaRPr lang="en-US"/>
        </a:p>
      </dgm:t>
    </dgm:pt>
    <dgm:pt modelId="{2286328C-7EAD-4D11-9375-2598DD94A8C8}" type="pres">
      <dgm:prSet presAssocID="{1F7F13B2-2A0A-40D0-B1B3-25A7174CB9E4}" presName="Name0" presStyleCnt="0">
        <dgm:presLayoutVars>
          <dgm:dir/>
          <dgm:resizeHandles val="exact"/>
        </dgm:presLayoutVars>
      </dgm:prSet>
      <dgm:spPr/>
    </dgm:pt>
    <dgm:pt modelId="{F5A99BC4-4B82-4912-B81A-BE0F3CE1A4D3}" type="pres">
      <dgm:prSet presAssocID="{16B5DE2E-03E7-4F54-8B31-118E5B26B956}" presName="node" presStyleLbl="node1" presStyleIdx="0" presStyleCnt="3" custLinFactNeighborX="-2046" custLinFactNeighborY="28877">
        <dgm:presLayoutVars>
          <dgm:bulletEnabled val="1"/>
        </dgm:presLayoutVars>
      </dgm:prSet>
      <dgm:spPr/>
    </dgm:pt>
    <dgm:pt modelId="{DF8A2F91-2DB0-42A7-8B3C-3E8C9B6DFD04}" type="pres">
      <dgm:prSet presAssocID="{FD50AFFC-8BA5-4AF2-9A2A-CFE84A70E369}" presName="sibTrans" presStyleCnt="0"/>
      <dgm:spPr/>
    </dgm:pt>
    <dgm:pt modelId="{B1E8E26F-12E3-4DCF-B801-57F6ACB89284}" type="pres">
      <dgm:prSet presAssocID="{E583D4CC-708D-419C-9E49-9824A65E32FA}" presName="node" presStyleLbl="node1" presStyleIdx="1" presStyleCnt="3" custLinFactNeighborX="-6651" custLinFactNeighborY="28877">
        <dgm:presLayoutVars>
          <dgm:bulletEnabled val="1"/>
        </dgm:presLayoutVars>
      </dgm:prSet>
      <dgm:spPr/>
    </dgm:pt>
    <dgm:pt modelId="{04A5FCE3-11C3-405B-B6C4-D705CB851B5B}" type="pres">
      <dgm:prSet presAssocID="{C948C5A7-3C2E-4BF8-8BCC-FAC1DBB4FBC6}" presName="sibTrans" presStyleCnt="0"/>
      <dgm:spPr/>
    </dgm:pt>
    <dgm:pt modelId="{2ED493A0-22B2-4453-A08B-B783A751B95A}" type="pres">
      <dgm:prSet presAssocID="{FCFFF787-04BD-4E31-A303-4F53FFC75A46}" presName="node" presStyleLbl="node1" presStyleIdx="2" presStyleCnt="3" custLinFactNeighborX="-2046" custLinFactNeighborY="28877">
        <dgm:presLayoutVars>
          <dgm:bulletEnabled val="1"/>
        </dgm:presLayoutVars>
      </dgm:prSet>
      <dgm:spPr/>
    </dgm:pt>
  </dgm:ptLst>
  <dgm:cxnLst>
    <dgm:cxn modelId="{5EA7CB07-FA3C-4141-A7A3-02D07125F6EF}" type="presOf" srcId="{E583D4CC-708D-419C-9E49-9824A65E32FA}" destId="{B1E8E26F-12E3-4DCF-B801-57F6ACB89284}" srcOrd="0" destOrd="0" presId="urn:microsoft.com/office/officeart/2005/8/layout/hList6"/>
    <dgm:cxn modelId="{91967025-E9B2-4AF4-A702-18B3D66F361D}" srcId="{1F7F13B2-2A0A-40D0-B1B3-25A7174CB9E4}" destId="{16B5DE2E-03E7-4F54-8B31-118E5B26B956}" srcOrd="0" destOrd="0" parTransId="{659AAE30-903C-437D-A8D0-2C1D903ED720}" sibTransId="{FD50AFFC-8BA5-4AF2-9A2A-CFE84A70E369}"/>
    <dgm:cxn modelId="{7A2B1435-ED28-4F2C-B68D-AE52961EEC3F}" type="presOf" srcId="{1F7F13B2-2A0A-40D0-B1B3-25A7174CB9E4}" destId="{2286328C-7EAD-4D11-9375-2598DD94A8C8}" srcOrd="0" destOrd="0" presId="urn:microsoft.com/office/officeart/2005/8/layout/hList6"/>
    <dgm:cxn modelId="{8637275E-236A-43E9-8CFC-BDFB5CD869D8}" type="presOf" srcId="{FCFFF787-04BD-4E31-A303-4F53FFC75A46}" destId="{2ED493A0-22B2-4453-A08B-B783A751B95A}" srcOrd="0" destOrd="0" presId="urn:microsoft.com/office/officeart/2005/8/layout/hList6"/>
    <dgm:cxn modelId="{59362F85-B6A5-4E14-89FA-C6B62A783523}" srcId="{1F7F13B2-2A0A-40D0-B1B3-25A7174CB9E4}" destId="{FCFFF787-04BD-4E31-A303-4F53FFC75A46}" srcOrd="2" destOrd="0" parTransId="{01B9B6C2-F738-4012-B59F-6E3DA8EA692C}" sibTransId="{392B85B9-C000-4CDE-9BE8-B84B028BCF99}"/>
    <dgm:cxn modelId="{6A63CABF-1180-44D3-96A6-EF19C130E5E4}" srcId="{1F7F13B2-2A0A-40D0-B1B3-25A7174CB9E4}" destId="{E583D4CC-708D-419C-9E49-9824A65E32FA}" srcOrd="1" destOrd="0" parTransId="{61B82F8B-2583-4747-97B1-503D95B7A8A7}" sibTransId="{C948C5A7-3C2E-4BF8-8BCC-FAC1DBB4FBC6}"/>
    <dgm:cxn modelId="{6F784DEF-E308-423E-8FAB-3B5F5F0B44EA}" type="presOf" srcId="{16B5DE2E-03E7-4F54-8B31-118E5B26B956}" destId="{F5A99BC4-4B82-4912-B81A-BE0F3CE1A4D3}" srcOrd="0" destOrd="0" presId="urn:microsoft.com/office/officeart/2005/8/layout/hList6"/>
    <dgm:cxn modelId="{098D2BEE-EE9E-4377-BB64-E89BE2062BF0}" type="presParOf" srcId="{2286328C-7EAD-4D11-9375-2598DD94A8C8}" destId="{F5A99BC4-4B82-4912-B81A-BE0F3CE1A4D3}" srcOrd="0" destOrd="0" presId="urn:microsoft.com/office/officeart/2005/8/layout/hList6"/>
    <dgm:cxn modelId="{057D109A-97CE-4C82-8759-8961E8CEE637}" type="presParOf" srcId="{2286328C-7EAD-4D11-9375-2598DD94A8C8}" destId="{DF8A2F91-2DB0-42A7-8B3C-3E8C9B6DFD04}" srcOrd="1" destOrd="0" presId="urn:microsoft.com/office/officeart/2005/8/layout/hList6"/>
    <dgm:cxn modelId="{BA5E461C-DFF6-4F63-BEDB-951B7784D5B5}" type="presParOf" srcId="{2286328C-7EAD-4D11-9375-2598DD94A8C8}" destId="{B1E8E26F-12E3-4DCF-B801-57F6ACB89284}" srcOrd="2" destOrd="0" presId="urn:microsoft.com/office/officeart/2005/8/layout/hList6"/>
    <dgm:cxn modelId="{B9E56678-DB41-4F93-917F-BFF312CFAC23}" type="presParOf" srcId="{2286328C-7EAD-4D11-9375-2598DD94A8C8}" destId="{04A5FCE3-11C3-405B-B6C4-D705CB851B5B}" srcOrd="3" destOrd="0" presId="urn:microsoft.com/office/officeart/2005/8/layout/hList6"/>
    <dgm:cxn modelId="{EFC5D84A-8FEA-4239-BF12-26DE49C09EB2}" type="presParOf" srcId="{2286328C-7EAD-4D11-9375-2598DD94A8C8}" destId="{2ED493A0-22B2-4453-A08B-B783A751B95A}"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BD0E89-2A5D-42AC-94E8-0CB102BD2A61}">
      <dsp:nvSpPr>
        <dsp:cNvPr id="0" name=""/>
        <dsp:cNvSpPr/>
      </dsp:nvSpPr>
      <dsp:spPr>
        <a:xfrm>
          <a:off x="372849" y="1962404"/>
          <a:ext cx="853057" cy="426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Account Administrator</a:t>
          </a:r>
        </a:p>
      </dsp:txBody>
      <dsp:txXfrm>
        <a:off x="385342" y="1974897"/>
        <a:ext cx="828071" cy="401542"/>
      </dsp:txXfrm>
    </dsp:sp>
    <dsp:sp modelId="{BD90BDE5-B16F-4A22-B5AE-EB443DD7693C}">
      <dsp:nvSpPr>
        <dsp:cNvPr id="0" name=""/>
        <dsp:cNvSpPr/>
      </dsp:nvSpPr>
      <dsp:spPr>
        <a:xfrm rot="16983315">
          <a:off x="641234" y="1431084"/>
          <a:ext cx="1510568" cy="17644"/>
        </a:xfrm>
        <a:custGeom>
          <a:avLst/>
          <a:gdLst/>
          <a:ahLst/>
          <a:cxnLst/>
          <a:rect l="0" t="0" r="0" b="0"/>
          <a:pathLst>
            <a:path>
              <a:moveTo>
                <a:pt x="0" y="8822"/>
              </a:moveTo>
              <a:lnTo>
                <a:pt x="1510568" y="882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1358754" y="1402142"/>
        <a:ext cx="75528" cy="75528"/>
      </dsp:txXfrm>
    </dsp:sp>
    <dsp:sp modelId="{9B009798-FB9E-4CBE-84FE-9C90E864FF85}">
      <dsp:nvSpPr>
        <dsp:cNvPr id="0" name=""/>
        <dsp:cNvSpPr/>
      </dsp:nvSpPr>
      <dsp:spPr>
        <a:xfrm>
          <a:off x="1567130" y="490880"/>
          <a:ext cx="853057" cy="426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Service Administrator</a:t>
          </a:r>
        </a:p>
      </dsp:txBody>
      <dsp:txXfrm>
        <a:off x="1579623" y="503373"/>
        <a:ext cx="828071" cy="401542"/>
      </dsp:txXfrm>
    </dsp:sp>
    <dsp:sp modelId="{5286654A-52F8-46C9-8EEF-890892762D7E}">
      <dsp:nvSpPr>
        <dsp:cNvPr id="0" name=""/>
        <dsp:cNvSpPr/>
      </dsp:nvSpPr>
      <dsp:spPr>
        <a:xfrm>
          <a:off x="2420188" y="695322"/>
          <a:ext cx="341223" cy="17644"/>
        </a:xfrm>
        <a:custGeom>
          <a:avLst/>
          <a:gdLst/>
          <a:ahLst/>
          <a:cxnLst/>
          <a:rect l="0" t="0" r="0" b="0"/>
          <a:pathLst>
            <a:path>
              <a:moveTo>
                <a:pt x="0" y="8822"/>
              </a:moveTo>
              <a:lnTo>
                <a:pt x="341223" y="8822"/>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582269" y="695613"/>
        <a:ext cx="17061" cy="17061"/>
      </dsp:txXfrm>
    </dsp:sp>
    <dsp:sp modelId="{D993ADB6-389E-4E58-AD64-44DFCD9DCF10}">
      <dsp:nvSpPr>
        <dsp:cNvPr id="0" name=""/>
        <dsp:cNvSpPr/>
      </dsp:nvSpPr>
      <dsp:spPr>
        <a:xfrm>
          <a:off x="2761411" y="490880"/>
          <a:ext cx="853057" cy="426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Dev</a:t>
          </a:r>
        </a:p>
      </dsp:txBody>
      <dsp:txXfrm>
        <a:off x="2773904" y="503373"/>
        <a:ext cx="828071" cy="401542"/>
      </dsp:txXfrm>
    </dsp:sp>
    <dsp:sp modelId="{E9CF6A23-2A77-4A9A-A849-20C58094493D}">
      <dsp:nvSpPr>
        <dsp:cNvPr id="0" name=""/>
        <dsp:cNvSpPr/>
      </dsp:nvSpPr>
      <dsp:spPr>
        <a:xfrm rot="18289469">
          <a:off x="3486320" y="450068"/>
          <a:ext cx="597521" cy="17644"/>
        </a:xfrm>
        <a:custGeom>
          <a:avLst/>
          <a:gdLst/>
          <a:ahLst/>
          <a:cxnLst/>
          <a:rect l="0" t="0" r="0" b="0"/>
          <a:pathLst>
            <a:path>
              <a:moveTo>
                <a:pt x="0" y="8822"/>
              </a:moveTo>
              <a:lnTo>
                <a:pt x="597521" y="8822"/>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770142" y="443952"/>
        <a:ext cx="29876" cy="29876"/>
      </dsp:txXfrm>
    </dsp:sp>
    <dsp:sp modelId="{B860D92B-70DA-4735-9DC7-BD4E6EFA183A}">
      <dsp:nvSpPr>
        <dsp:cNvPr id="0" name=""/>
        <dsp:cNvSpPr/>
      </dsp:nvSpPr>
      <dsp:spPr>
        <a:xfrm>
          <a:off x="3955692" y="371"/>
          <a:ext cx="853057" cy="426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Co-Admin</a:t>
          </a:r>
        </a:p>
      </dsp:txBody>
      <dsp:txXfrm>
        <a:off x="3968185" y="12864"/>
        <a:ext cx="828071" cy="401542"/>
      </dsp:txXfrm>
    </dsp:sp>
    <dsp:sp modelId="{BA0FF24C-B9EB-4476-AC06-6CC7166124E2}">
      <dsp:nvSpPr>
        <dsp:cNvPr id="0" name=""/>
        <dsp:cNvSpPr/>
      </dsp:nvSpPr>
      <dsp:spPr>
        <a:xfrm>
          <a:off x="3614469" y="695322"/>
          <a:ext cx="341223" cy="17644"/>
        </a:xfrm>
        <a:custGeom>
          <a:avLst/>
          <a:gdLst/>
          <a:ahLst/>
          <a:cxnLst/>
          <a:rect l="0" t="0" r="0" b="0"/>
          <a:pathLst>
            <a:path>
              <a:moveTo>
                <a:pt x="0" y="8822"/>
              </a:moveTo>
              <a:lnTo>
                <a:pt x="341223" y="8822"/>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776550" y="695613"/>
        <a:ext cx="17061" cy="17061"/>
      </dsp:txXfrm>
    </dsp:sp>
    <dsp:sp modelId="{14CFC9B3-BAC1-4433-A7F7-54054A6ACAF7}">
      <dsp:nvSpPr>
        <dsp:cNvPr id="0" name=""/>
        <dsp:cNvSpPr/>
      </dsp:nvSpPr>
      <dsp:spPr>
        <a:xfrm>
          <a:off x="3955692" y="490880"/>
          <a:ext cx="853057" cy="426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a:t>
          </a:r>
        </a:p>
      </dsp:txBody>
      <dsp:txXfrm>
        <a:off x="3968185" y="503373"/>
        <a:ext cx="828071" cy="401542"/>
      </dsp:txXfrm>
    </dsp:sp>
    <dsp:sp modelId="{6D1D8317-7EA1-4D4B-A715-0C1533B73432}">
      <dsp:nvSpPr>
        <dsp:cNvPr id="0" name=""/>
        <dsp:cNvSpPr/>
      </dsp:nvSpPr>
      <dsp:spPr>
        <a:xfrm rot="3310531">
          <a:off x="3486320" y="940576"/>
          <a:ext cx="597521" cy="17644"/>
        </a:xfrm>
        <a:custGeom>
          <a:avLst/>
          <a:gdLst/>
          <a:ahLst/>
          <a:cxnLst/>
          <a:rect l="0" t="0" r="0" b="0"/>
          <a:pathLst>
            <a:path>
              <a:moveTo>
                <a:pt x="0" y="8822"/>
              </a:moveTo>
              <a:lnTo>
                <a:pt x="597521" y="8822"/>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770142" y="934460"/>
        <a:ext cx="29876" cy="29876"/>
      </dsp:txXfrm>
    </dsp:sp>
    <dsp:sp modelId="{08496C6E-1CDD-4759-AECD-896204C97674}">
      <dsp:nvSpPr>
        <dsp:cNvPr id="0" name=""/>
        <dsp:cNvSpPr/>
      </dsp:nvSpPr>
      <dsp:spPr>
        <a:xfrm>
          <a:off x="3955692" y="981388"/>
          <a:ext cx="853057" cy="426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Co-Admin</a:t>
          </a:r>
        </a:p>
      </dsp:txBody>
      <dsp:txXfrm>
        <a:off x="3968185" y="993881"/>
        <a:ext cx="828071" cy="401542"/>
      </dsp:txXfrm>
    </dsp:sp>
    <dsp:sp modelId="{2A7D3D32-5744-4266-96F3-58503A02B418}">
      <dsp:nvSpPr>
        <dsp:cNvPr id="0" name=""/>
        <dsp:cNvSpPr/>
      </dsp:nvSpPr>
      <dsp:spPr>
        <a:xfrm>
          <a:off x="1225907" y="2166846"/>
          <a:ext cx="341223" cy="17644"/>
        </a:xfrm>
        <a:custGeom>
          <a:avLst/>
          <a:gdLst/>
          <a:ahLst/>
          <a:cxnLst/>
          <a:rect l="0" t="0" r="0" b="0"/>
          <a:pathLst>
            <a:path>
              <a:moveTo>
                <a:pt x="0" y="8822"/>
              </a:moveTo>
              <a:lnTo>
                <a:pt x="341223" y="882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1387988" y="2167138"/>
        <a:ext cx="17061" cy="17061"/>
      </dsp:txXfrm>
    </dsp:sp>
    <dsp:sp modelId="{04987C10-1E97-422C-BA4B-BAEA8A33C354}">
      <dsp:nvSpPr>
        <dsp:cNvPr id="0" name=""/>
        <dsp:cNvSpPr/>
      </dsp:nvSpPr>
      <dsp:spPr>
        <a:xfrm>
          <a:off x="1567130" y="1962404"/>
          <a:ext cx="853057" cy="426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Service Administrator</a:t>
          </a:r>
        </a:p>
      </dsp:txBody>
      <dsp:txXfrm>
        <a:off x="1579623" y="1974897"/>
        <a:ext cx="828071" cy="401542"/>
      </dsp:txXfrm>
    </dsp:sp>
    <dsp:sp modelId="{8906D798-E576-4BDB-A7B2-181D81C44F26}">
      <dsp:nvSpPr>
        <dsp:cNvPr id="0" name=""/>
        <dsp:cNvSpPr/>
      </dsp:nvSpPr>
      <dsp:spPr>
        <a:xfrm>
          <a:off x="2420188" y="2166846"/>
          <a:ext cx="341223" cy="17644"/>
        </a:xfrm>
        <a:custGeom>
          <a:avLst/>
          <a:gdLst/>
          <a:ahLst/>
          <a:cxnLst/>
          <a:rect l="0" t="0" r="0" b="0"/>
          <a:pathLst>
            <a:path>
              <a:moveTo>
                <a:pt x="0" y="8822"/>
              </a:moveTo>
              <a:lnTo>
                <a:pt x="341223" y="8822"/>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582269" y="2167138"/>
        <a:ext cx="17061" cy="17061"/>
      </dsp:txXfrm>
    </dsp:sp>
    <dsp:sp modelId="{F2A95AB3-1295-4E4B-A9F3-80CD2DC2D519}">
      <dsp:nvSpPr>
        <dsp:cNvPr id="0" name=""/>
        <dsp:cNvSpPr/>
      </dsp:nvSpPr>
      <dsp:spPr>
        <a:xfrm>
          <a:off x="2761411" y="1962404"/>
          <a:ext cx="853057" cy="426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Pre-Prod</a:t>
          </a:r>
        </a:p>
      </dsp:txBody>
      <dsp:txXfrm>
        <a:off x="2773904" y="1974897"/>
        <a:ext cx="828071" cy="401542"/>
      </dsp:txXfrm>
    </dsp:sp>
    <dsp:sp modelId="{02B5652F-D62D-4671-AB76-18FFA760C3D4}">
      <dsp:nvSpPr>
        <dsp:cNvPr id="0" name=""/>
        <dsp:cNvSpPr/>
      </dsp:nvSpPr>
      <dsp:spPr>
        <a:xfrm rot="18289469">
          <a:off x="3486320" y="1921592"/>
          <a:ext cx="597521" cy="17644"/>
        </a:xfrm>
        <a:custGeom>
          <a:avLst/>
          <a:gdLst/>
          <a:ahLst/>
          <a:cxnLst/>
          <a:rect l="0" t="0" r="0" b="0"/>
          <a:pathLst>
            <a:path>
              <a:moveTo>
                <a:pt x="0" y="8822"/>
              </a:moveTo>
              <a:lnTo>
                <a:pt x="597521" y="8822"/>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770142" y="1915476"/>
        <a:ext cx="29876" cy="29876"/>
      </dsp:txXfrm>
    </dsp:sp>
    <dsp:sp modelId="{150B74BA-BC38-46E1-9BE5-B24355109919}">
      <dsp:nvSpPr>
        <dsp:cNvPr id="0" name=""/>
        <dsp:cNvSpPr/>
      </dsp:nvSpPr>
      <dsp:spPr>
        <a:xfrm>
          <a:off x="3955692" y="1471896"/>
          <a:ext cx="853057" cy="426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Co-Admin</a:t>
          </a:r>
        </a:p>
      </dsp:txBody>
      <dsp:txXfrm>
        <a:off x="3968185" y="1484389"/>
        <a:ext cx="828071" cy="401542"/>
      </dsp:txXfrm>
    </dsp:sp>
    <dsp:sp modelId="{CE724BAC-0969-4701-AD97-722A17EE56B1}">
      <dsp:nvSpPr>
        <dsp:cNvPr id="0" name=""/>
        <dsp:cNvSpPr/>
      </dsp:nvSpPr>
      <dsp:spPr>
        <a:xfrm>
          <a:off x="3614469" y="2166846"/>
          <a:ext cx="341223" cy="17644"/>
        </a:xfrm>
        <a:custGeom>
          <a:avLst/>
          <a:gdLst/>
          <a:ahLst/>
          <a:cxnLst/>
          <a:rect l="0" t="0" r="0" b="0"/>
          <a:pathLst>
            <a:path>
              <a:moveTo>
                <a:pt x="0" y="8822"/>
              </a:moveTo>
              <a:lnTo>
                <a:pt x="341223" y="8822"/>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776550" y="2167138"/>
        <a:ext cx="17061" cy="17061"/>
      </dsp:txXfrm>
    </dsp:sp>
    <dsp:sp modelId="{F2048646-18CC-4CA8-83B9-2EEFC75C0FAF}">
      <dsp:nvSpPr>
        <dsp:cNvPr id="0" name=""/>
        <dsp:cNvSpPr/>
      </dsp:nvSpPr>
      <dsp:spPr>
        <a:xfrm>
          <a:off x="3955692" y="1962404"/>
          <a:ext cx="853057" cy="426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a:t>
          </a:r>
        </a:p>
      </dsp:txBody>
      <dsp:txXfrm>
        <a:off x="3968185" y="1974897"/>
        <a:ext cx="828071" cy="401542"/>
      </dsp:txXfrm>
    </dsp:sp>
    <dsp:sp modelId="{41B18902-97BD-4809-A7F1-EE64F7323DBE}">
      <dsp:nvSpPr>
        <dsp:cNvPr id="0" name=""/>
        <dsp:cNvSpPr/>
      </dsp:nvSpPr>
      <dsp:spPr>
        <a:xfrm rot="3310531">
          <a:off x="3486320" y="2412101"/>
          <a:ext cx="597521" cy="17644"/>
        </a:xfrm>
        <a:custGeom>
          <a:avLst/>
          <a:gdLst/>
          <a:ahLst/>
          <a:cxnLst/>
          <a:rect l="0" t="0" r="0" b="0"/>
          <a:pathLst>
            <a:path>
              <a:moveTo>
                <a:pt x="0" y="8822"/>
              </a:moveTo>
              <a:lnTo>
                <a:pt x="597521" y="8822"/>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770142" y="2405985"/>
        <a:ext cx="29876" cy="29876"/>
      </dsp:txXfrm>
    </dsp:sp>
    <dsp:sp modelId="{3C15D2ED-791D-4727-B7B0-2FC362B03C41}">
      <dsp:nvSpPr>
        <dsp:cNvPr id="0" name=""/>
        <dsp:cNvSpPr/>
      </dsp:nvSpPr>
      <dsp:spPr>
        <a:xfrm>
          <a:off x="3955692" y="2452912"/>
          <a:ext cx="853057" cy="426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Co-Admin</a:t>
          </a:r>
        </a:p>
      </dsp:txBody>
      <dsp:txXfrm>
        <a:off x="3968185" y="2465405"/>
        <a:ext cx="828071" cy="401542"/>
      </dsp:txXfrm>
    </dsp:sp>
    <dsp:sp modelId="{C6FAAA74-2142-4FB9-8FF8-CF2E9ACDA088}">
      <dsp:nvSpPr>
        <dsp:cNvPr id="0" name=""/>
        <dsp:cNvSpPr/>
      </dsp:nvSpPr>
      <dsp:spPr>
        <a:xfrm rot="4616685">
          <a:off x="641234" y="2902609"/>
          <a:ext cx="1510568" cy="17644"/>
        </a:xfrm>
        <a:custGeom>
          <a:avLst/>
          <a:gdLst/>
          <a:ahLst/>
          <a:cxnLst/>
          <a:rect l="0" t="0" r="0" b="0"/>
          <a:pathLst>
            <a:path>
              <a:moveTo>
                <a:pt x="0" y="8822"/>
              </a:moveTo>
              <a:lnTo>
                <a:pt x="1510568" y="882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1358754" y="2873667"/>
        <a:ext cx="75528" cy="75528"/>
      </dsp:txXfrm>
    </dsp:sp>
    <dsp:sp modelId="{35FC8078-6995-43C9-AB15-5E3566FD4C02}">
      <dsp:nvSpPr>
        <dsp:cNvPr id="0" name=""/>
        <dsp:cNvSpPr/>
      </dsp:nvSpPr>
      <dsp:spPr>
        <a:xfrm>
          <a:off x="1567130" y="3433929"/>
          <a:ext cx="853057" cy="426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Service Administrator</a:t>
          </a:r>
        </a:p>
      </dsp:txBody>
      <dsp:txXfrm>
        <a:off x="1579623" y="3446422"/>
        <a:ext cx="828071" cy="401542"/>
      </dsp:txXfrm>
    </dsp:sp>
    <dsp:sp modelId="{D74FB974-2B46-47FB-B76F-7769B6810BEB}">
      <dsp:nvSpPr>
        <dsp:cNvPr id="0" name=""/>
        <dsp:cNvSpPr/>
      </dsp:nvSpPr>
      <dsp:spPr>
        <a:xfrm>
          <a:off x="2420188" y="3638371"/>
          <a:ext cx="341223" cy="17644"/>
        </a:xfrm>
        <a:custGeom>
          <a:avLst/>
          <a:gdLst/>
          <a:ahLst/>
          <a:cxnLst/>
          <a:rect l="0" t="0" r="0" b="0"/>
          <a:pathLst>
            <a:path>
              <a:moveTo>
                <a:pt x="0" y="8822"/>
              </a:moveTo>
              <a:lnTo>
                <a:pt x="341223" y="8822"/>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582269" y="3638662"/>
        <a:ext cx="17061" cy="17061"/>
      </dsp:txXfrm>
    </dsp:sp>
    <dsp:sp modelId="{95982884-9C98-42F9-9FD7-28D08CBB8299}">
      <dsp:nvSpPr>
        <dsp:cNvPr id="0" name=""/>
        <dsp:cNvSpPr/>
      </dsp:nvSpPr>
      <dsp:spPr>
        <a:xfrm>
          <a:off x="2761411" y="3433929"/>
          <a:ext cx="853057" cy="426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Prod</a:t>
          </a:r>
        </a:p>
      </dsp:txBody>
      <dsp:txXfrm>
        <a:off x="2773904" y="3446422"/>
        <a:ext cx="828071" cy="401542"/>
      </dsp:txXfrm>
    </dsp:sp>
    <dsp:sp modelId="{BFD458E4-2009-4765-AAEB-734CFAC2BA81}">
      <dsp:nvSpPr>
        <dsp:cNvPr id="0" name=""/>
        <dsp:cNvSpPr/>
      </dsp:nvSpPr>
      <dsp:spPr>
        <a:xfrm rot="18289469">
          <a:off x="3486320" y="3393117"/>
          <a:ext cx="597521" cy="17644"/>
        </a:xfrm>
        <a:custGeom>
          <a:avLst/>
          <a:gdLst/>
          <a:ahLst/>
          <a:cxnLst/>
          <a:rect l="0" t="0" r="0" b="0"/>
          <a:pathLst>
            <a:path>
              <a:moveTo>
                <a:pt x="0" y="8822"/>
              </a:moveTo>
              <a:lnTo>
                <a:pt x="597521" y="8822"/>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770142" y="3387001"/>
        <a:ext cx="29876" cy="29876"/>
      </dsp:txXfrm>
    </dsp:sp>
    <dsp:sp modelId="{F77CD437-CC72-41F5-B0A7-F21776E1D42F}">
      <dsp:nvSpPr>
        <dsp:cNvPr id="0" name=""/>
        <dsp:cNvSpPr/>
      </dsp:nvSpPr>
      <dsp:spPr>
        <a:xfrm>
          <a:off x="3955692" y="2943420"/>
          <a:ext cx="853057" cy="426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Co-Admin</a:t>
          </a:r>
        </a:p>
      </dsp:txBody>
      <dsp:txXfrm>
        <a:off x="3968185" y="2955913"/>
        <a:ext cx="828071" cy="401542"/>
      </dsp:txXfrm>
    </dsp:sp>
    <dsp:sp modelId="{4E90686A-5D16-48E6-B7C9-9FC3F2827A07}">
      <dsp:nvSpPr>
        <dsp:cNvPr id="0" name=""/>
        <dsp:cNvSpPr/>
      </dsp:nvSpPr>
      <dsp:spPr>
        <a:xfrm>
          <a:off x="3614469" y="3638371"/>
          <a:ext cx="341223" cy="17644"/>
        </a:xfrm>
        <a:custGeom>
          <a:avLst/>
          <a:gdLst/>
          <a:ahLst/>
          <a:cxnLst/>
          <a:rect l="0" t="0" r="0" b="0"/>
          <a:pathLst>
            <a:path>
              <a:moveTo>
                <a:pt x="0" y="8822"/>
              </a:moveTo>
              <a:lnTo>
                <a:pt x="341223" y="8822"/>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776550" y="3638662"/>
        <a:ext cx="17061" cy="17061"/>
      </dsp:txXfrm>
    </dsp:sp>
    <dsp:sp modelId="{D611F045-DDDA-4FF3-970D-3921170F7B81}">
      <dsp:nvSpPr>
        <dsp:cNvPr id="0" name=""/>
        <dsp:cNvSpPr/>
      </dsp:nvSpPr>
      <dsp:spPr>
        <a:xfrm>
          <a:off x="3955692" y="3433929"/>
          <a:ext cx="853057" cy="426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a:t>
          </a:r>
        </a:p>
      </dsp:txBody>
      <dsp:txXfrm>
        <a:off x="3968185" y="3446422"/>
        <a:ext cx="828071" cy="401542"/>
      </dsp:txXfrm>
    </dsp:sp>
    <dsp:sp modelId="{A37497F2-490F-4497-B75D-8FDC56D48ABF}">
      <dsp:nvSpPr>
        <dsp:cNvPr id="0" name=""/>
        <dsp:cNvSpPr/>
      </dsp:nvSpPr>
      <dsp:spPr>
        <a:xfrm rot="3310531">
          <a:off x="3486320" y="3883625"/>
          <a:ext cx="597521" cy="17644"/>
        </a:xfrm>
        <a:custGeom>
          <a:avLst/>
          <a:gdLst/>
          <a:ahLst/>
          <a:cxnLst/>
          <a:rect l="0" t="0" r="0" b="0"/>
          <a:pathLst>
            <a:path>
              <a:moveTo>
                <a:pt x="0" y="8822"/>
              </a:moveTo>
              <a:lnTo>
                <a:pt x="597521" y="8822"/>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770142" y="3877509"/>
        <a:ext cx="29876" cy="29876"/>
      </dsp:txXfrm>
    </dsp:sp>
    <dsp:sp modelId="{2C377D88-518B-469D-BC9C-9E985DDEECEC}">
      <dsp:nvSpPr>
        <dsp:cNvPr id="0" name=""/>
        <dsp:cNvSpPr/>
      </dsp:nvSpPr>
      <dsp:spPr>
        <a:xfrm>
          <a:off x="3955692" y="3924437"/>
          <a:ext cx="853057" cy="426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Co-Admin</a:t>
          </a:r>
        </a:p>
      </dsp:txBody>
      <dsp:txXfrm>
        <a:off x="3968185" y="3936930"/>
        <a:ext cx="828071" cy="4015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99BC4-4B82-4912-B81A-BE0F3CE1A4D3}">
      <dsp:nvSpPr>
        <dsp:cNvPr id="0" name=""/>
        <dsp:cNvSpPr/>
      </dsp:nvSpPr>
      <dsp:spPr>
        <a:xfrm rot="16200000">
          <a:off x="738848" y="-738848"/>
          <a:ext cx="2154545" cy="3632242"/>
        </a:xfrm>
        <a:prstGeom prst="flowChartManualOperation">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0" tIns="0" rIns="19050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Fine-grained</a:t>
          </a:r>
        </a:p>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Access Control</a:t>
          </a:r>
        </a:p>
      </dsp:txBody>
      <dsp:txXfrm rot="5400000">
        <a:off x="0" y="430909"/>
        <a:ext cx="3632242" cy="1292727"/>
      </dsp:txXfrm>
    </dsp:sp>
    <dsp:sp modelId="{B1E8E26F-12E3-4DCF-B801-57F6ACB89284}">
      <dsp:nvSpPr>
        <dsp:cNvPr id="0" name=""/>
        <dsp:cNvSpPr/>
      </dsp:nvSpPr>
      <dsp:spPr>
        <a:xfrm rot="16200000">
          <a:off x="4626787" y="-738848"/>
          <a:ext cx="2154545" cy="3632242"/>
        </a:xfrm>
        <a:prstGeom prst="flowChartManualOperation">
          <a:avLst/>
        </a:prstGeom>
        <a:solidFill>
          <a:schemeClr val="accent2">
            <a:hueOff val="-417876"/>
            <a:satOff val="0"/>
            <a:lumOff val="-6177"/>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0" tIns="0" rIns="19050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Centralized Security Logic</a:t>
          </a:r>
        </a:p>
        <a:p>
          <a:pPr marL="0" lvl="0" indent="0" algn="ctr" defTabSz="1333500">
            <a:lnSpc>
              <a:spcPct val="90000"/>
            </a:lnSpc>
            <a:spcBef>
              <a:spcPct val="0"/>
            </a:spcBef>
            <a:spcAft>
              <a:spcPct val="35000"/>
            </a:spcAft>
            <a:buNone/>
          </a:pPr>
          <a:endParaRPr lang="en-US" sz="3000" kern="1200" dirty="0">
            <a:effectLst>
              <a:outerShdw blurRad="38100" dist="38100" dir="2700000" algn="tl">
                <a:srgbClr val="000000">
                  <a:alpha val="43137"/>
                </a:srgbClr>
              </a:outerShdw>
            </a:effectLst>
          </a:endParaRPr>
        </a:p>
      </dsp:txBody>
      <dsp:txXfrm rot="5400000">
        <a:off x="3887939" y="430909"/>
        <a:ext cx="3632242" cy="1292727"/>
      </dsp:txXfrm>
    </dsp:sp>
    <dsp:sp modelId="{2ED493A0-22B2-4453-A08B-B783A751B95A}">
      <dsp:nvSpPr>
        <dsp:cNvPr id="0" name=""/>
        <dsp:cNvSpPr/>
      </dsp:nvSpPr>
      <dsp:spPr>
        <a:xfrm rot="16200000">
          <a:off x="8543992" y="-738848"/>
          <a:ext cx="2154545" cy="3632242"/>
        </a:xfrm>
        <a:prstGeom prst="flowChartManualOperation">
          <a:avLst/>
        </a:prstGeom>
        <a:solidFill>
          <a:schemeClr val="accent2">
            <a:hueOff val="-835753"/>
            <a:satOff val="0"/>
            <a:lumOff val="-12353"/>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0" tIns="0" rIns="190500" bIns="0" numCol="1" spcCol="1270" anchor="ctr" anchorCtr="0">
          <a:noAutofit/>
        </a:bodyPr>
        <a:lstStyle/>
        <a:p>
          <a:pPr marL="0" lvl="0" indent="0" algn="ctr" defTabSz="1333500">
            <a:lnSpc>
              <a:spcPct val="90000"/>
            </a:lnSpc>
            <a:spcBef>
              <a:spcPct val="0"/>
            </a:spcBef>
            <a:spcAft>
              <a:spcPct val="35000"/>
            </a:spcAft>
            <a:buNone/>
          </a:pPr>
          <a:r>
            <a:rPr lang="en-US" sz="3000" kern="1200" dirty="0">
              <a:effectLst>
                <a:outerShdw blurRad="38100" dist="38100" dir="2700000" algn="tl">
                  <a:srgbClr val="000000">
                    <a:alpha val="43137"/>
                  </a:srgbClr>
                </a:outerShdw>
              </a:effectLst>
            </a:rPr>
            <a:t>Simplification of E2E solution</a:t>
          </a:r>
        </a:p>
      </dsp:txBody>
      <dsp:txXfrm rot="5400000">
        <a:off x="7805144" y="430909"/>
        <a:ext cx="3632242" cy="129272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10/30/2018 9:38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10/30/2018 7:44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10/30/2018 7:45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6911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1732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26939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2023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76998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6634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Current State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Scenario</a:t>
            </a:r>
            <a:r>
              <a:rPr lang="en-US" dirty="0"/>
              <a:t>: SQL DW is secured to VNET A while Storage Account isn’t. You’re trying to load data from a VM in that VNET 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scenario works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EEE2A41A-FDD2-4B7B-B7B2-33518E891D42}" type="slidenum">
              <a:rPr lang="en-US" smtClean="0"/>
              <a:t>22</a:t>
            </a:fld>
            <a:endParaRPr lang="en-US"/>
          </a:p>
        </p:txBody>
      </p:sp>
    </p:spTree>
    <p:extLst>
      <p:ext uri="{BB962C8B-B14F-4D97-AF65-F5344CB8AC3E}">
        <p14:creationId xmlns:p14="http://schemas.microsoft.com/office/powerpoint/2010/main" val="1977011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Current State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Scenario</a:t>
            </a:r>
            <a:r>
              <a:rPr lang="en-US" dirty="0"/>
              <a:t>: Both Storage Account and SQL DW are secured to the same VNET A and you’re trying to load data from a VM in that VNET 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though SQL DW instance is secured to VNET A, it can’t connect to Storage Account that’s secured to the same VNET A. This is because, while SQL DW control node has access to storage account in this case, underlying compute nodes don’t have access to the storage account. Customers see “</a:t>
            </a:r>
            <a:r>
              <a:rPr lang="en-US" dirty="0" err="1"/>
              <a:t>Msg</a:t>
            </a:r>
            <a:r>
              <a:rPr lang="en-US" dirty="0"/>
              <a:t> 105019, level 16, state 1, line 28 External TABLE access failed due to internal error….This request is not authorized to perform this operation” error.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1" dirty="0">
                <a:sym typeface="Wingdings" panose="05000000000000000000" pitchFamily="2" charset="2"/>
              </a:rPr>
              <a:t>Workarounds suggested so far</a:t>
            </a:r>
            <a:r>
              <a:rPr lang="en-US" dirty="0">
                <a:sym typeface="Wingdings" panose="05000000000000000000" pitchFamily="2" charset="2"/>
              </a:rPr>
              <a:t>:</a:t>
            </a:r>
          </a:p>
          <a:p>
            <a:pPr lvl="1"/>
            <a:r>
              <a:rPr lang="en-US" dirty="0">
                <a:sym typeface="Wingdings" panose="05000000000000000000" pitchFamily="2" charset="2"/>
              </a:rPr>
              <a:t>- Temporarily disassociate storage account from VNET and/or disable firewall rules</a:t>
            </a:r>
          </a:p>
          <a:p>
            <a:pPr lvl="1"/>
            <a:r>
              <a:rPr lang="en-US" dirty="0">
                <a:sym typeface="Wingdings" panose="05000000000000000000" pitchFamily="2" charset="2"/>
              </a:rPr>
              <a:t>- Copy data into an unprotected storage account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E2A41A-FDD2-4B7B-B7B2-33518E891D42}" type="slidenum">
              <a:rPr lang="en-US" smtClean="0"/>
              <a:t>23</a:t>
            </a:fld>
            <a:endParaRPr lang="en-US"/>
          </a:p>
        </p:txBody>
      </p:sp>
    </p:spTree>
    <p:extLst>
      <p:ext uri="{BB962C8B-B14F-4D97-AF65-F5344CB8AC3E}">
        <p14:creationId xmlns:p14="http://schemas.microsoft.com/office/powerpoint/2010/main" val="3605462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Private Preview:</a:t>
            </a:r>
            <a:r>
              <a:rPr lang="en-US" dirty="0"/>
              <a:t> </a:t>
            </a:r>
          </a:p>
          <a:p>
            <a:r>
              <a:rPr lang="en-US" dirty="0"/>
              <a:t>We whitelist customer’s DW instance(s) upon their consent. 1) With this, SQL DW would be able to access storage account </a:t>
            </a:r>
            <a:r>
              <a:rPr lang="en-US" b="1" dirty="0"/>
              <a:t>as long as both of them are part of the same subscription</a:t>
            </a:r>
            <a:r>
              <a:rPr lang="en-US" dirty="0">
                <a:solidFill>
                  <a:srgbClr val="FF0000"/>
                </a:solidFill>
              </a:rPr>
              <a:t>. B) </a:t>
            </a:r>
            <a:r>
              <a:rPr lang="en-US" b="1" dirty="0">
                <a:solidFill>
                  <a:srgbClr val="FF0000"/>
                </a:solidFill>
              </a:rPr>
              <a:t>SQL DW needn’t be secured to a VNET for this to work</a:t>
            </a:r>
            <a:r>
              <a:rPr lang="en-US" b="1" dirty="0"/>
              <a:t>. ** Customers should know that this is a temporary workaround until the main GA functionality is lit up.</a:t>
            </a:r>
          </a:p>
        </p:txBody>
      </p:sp>
      <p:sp>
        <p:nvSpPr>
          <p:cNvPr id="4" name="Slide Number Placeholder 3"/>
          <p:cNvSpPr>
            <a:spLocks noGrp="1"/>
          </p:cNvSpPr>
          <p:nvPr>
            <p:ph type="sldNum" sz="quarter" idx="10"/>
          </p:nvPr>
        </p:nvSpPr>
        <p:spPr/>
        <p:txBody>
          <a:bodyPr/>
          <a:lstStyle/>
          <a:p>
            <a:fld id="{EEE2A41A-FDD2-4B7B-B7B2-33518E891D42}" type="slidenum">
              <a:rPr lang="en-US" smtClean="0"/>
              <a:t>24</a:t>
            </a:fld>
            <a:endParaRPr lang="en-US"/>
          </a:p>
        </p:txBody>
      </p:sp>
    </p:spTree>
    <p:extLst>
      <p:ext uri="{BB962C8B-B14F-4D97-AF65-F5344CB8AC3E}">
        <p14:creationId xmlns:p14="http://schemas.microsoft.com/office/powerpoint/2010/main" val="14021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rPr>
              <a:t>SQL DW needn’t be secured to a VNET for this to work</a:t>
            </a:r>
            <a:r>
              <a:rPr lang="en-US" b="1" dirty="0"/>
              <a:t>.</a:t>
            </a:r>
            <a:r>
              <a:rPr lang="en-US" dirty="0"/>
              <a:t> They need to belong to the same subscription (for private preview solution).</a:t>
            </a:r>
          </a:p>
        </p:txBody>
      </p:sp>
      <p:sp>
        <p:nvSpPr>
          <p:cNvPr id="4" name="Slide Number Placeholder 3"/>
          <p:cNvSpPr>
            <a:spLocks noGrp="1"/>
          </p:cNvSpPr>
          <p:nvPr>
            <p:ph type="sldNum" sz="quarter" idx="10"/>
          </p:nvPr>
        </p:nvSpPr>
        <p:spPr/>
        <p:txBody>
          <a:bodyPr/>
          <a:lstStyle/>
          <a:p>
            <a:fld id="{EEE2A41A-FDD2-4B7B-B7B2-33518E891D42}" type="slidenum">
              <a:rPr lang="en-US" smtClean="0"/>
              <a:t>25</a:t>
            </a:fld>
            <a:endParaRPr lang="en-US"/>
          </a:p>
        </p:txBody>
      </p:sp>
    </p:spTree>
    <p:extLst>
      <p:ext uri="{BB962C8B-B14F-4D97-AF65-F5344CB8AC3E}">
        <p14:creationId xmlns:p14="http://schemas.microsoft.com/office/powerpoint/2010/main" val="1822426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DW access will </a:t>
            </a:r>
            <a:r>
              <a:rPr lang="en-US" b="1" dirty="0"/>
              <a:t>*fail* </a:t>
            </a:r>
            <a:r>
              <a:rPr lang="en-US" b="0" dirty="0"/>
              <a:t>if s</a:t>
            </a:r>
            <a:r>
              <a:rPr lang="en-US" dirty="0"/>
              <a:t>torage account is in a different subscription than SQL DW.</a:t>
            </a:r>
          </a:p>
        </p:txBody>
      </p:sp>
      <p:sp>
        <p:nvSpPr>
          <p:cNvPr id="4" name="Slide Number Placeholder 3"/>
          <p:cNvSpPr>
            <a:spLocks noGrp="1"/>
          </p:cNvSpPr>
          <p:nvPr>
            <p:ph type="sldNum" sz="quarter" idx="10"/>
          </p:nvPr>
        </p:nvSpPr>
        <p:spPr/>
        <p:txBody>
          <a:bodyPr/>
          <a:lstStyle/>
          <a:p>
            <a:fld id="{EEE2A41A-FDD2-4B7B-B7B2-33518E891D42}" type="slidenum">
              <a:rPr lang="en-US" smtClean="0"/>
              <a:t>26</a:t>
            </a:fld>
            <a:endParaRPr lang="en-US"/>
          </a:p>
        </p:txBody>
      </p:sp>
    </p:spTree>
    <p:extLst>
      <p:ext uri="{BB962C8B-B14F-4D97-AF65-F5344CB8AC3E}">
        <p14:creationId xmlns:p14="http://schemas.microsoft.com/office/powerpoint/2010/main" val="4075859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7776" y="4528122"/>
            <a:ext cx="5982208" cy="4392549"/>
          </a:xfrm>
        </p:spPr>
        <p:txBody>
          <a:bodyPr/>
          <a:lstStyle/>
          <a:p>
            <a:endParaRPr lang="en-US" baseline="0" dirty="0"/>
          </a:p>
        </p:txBody>
      </p:sp>
    </p:spTree>
    <p:extLst>
      <p:ext uri="{BB962C8B-B14F-4D97-AF65-F5344CB8AC3E}">
        <p14:creationId xmlns:p14="http://schemas.microsoft.com/office/powerpoint/2010/main" val="841174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Private Preview:</a:t>
            </a:r>
            <a:r>
              <a:rPr lang="en-US" dirty="0"/>
              <a:t> SQL DW access will </a:t>
            </a:r>
            <a:r>
              <a:rPr lang="en-US" b="1" dirty="0"/>
              <a:t>*fail* </a:t>
            </a:r>
            <a:r>
              <a:rPr lang="en-US" b="0" dirty="0"/>
              <a:t>if s</a:t>
            </a:r>
            <a:r>
              <a:rPr lang="en-US" dirty="0"/>
              <a:t>torage account is in a different subscription than SQL DW regardless of whether it’s secured to the same VNET or not.</a:t>
            </a:r>
          </a:p>
          <a:p>
            <a:endParaRPr lang="en-US" dirty="0"/>
          </a:p>
        </p:txBody>
      </p:sp>
      <p:sp>
        <p:nvSpPr>
          <p:cNvPr id="4" name="Slide Number Placeholder 3"/>
          <p:cNvSpPr>
            <a:spLocks noGrp="1"/>
          </p:cNvSpPr>
          <p:nvPr>
            <p:ph type="sldNum" sz="quarter" idx="10"/>
          </p:nvPr>
        </p:nvSpPr>
        <p:spPr/>
        <p:txBody>
          <a:bodyPr/>
          <a:lstStyle/>
          <a:p>
            <a:fld id="{EEE2A41A-FDD2-4B7B-B7B2-33518E891D42}" type="slidenum">
              <a:rPr lang="en-US" smtClean="0"/>
              <a:t>27</a:t>
            </a:fld>
            <a:endParaRPr lang="en-US"/>
          </a:p>
        </p:txBody>
      </p:sp>
    </p:spTree>
    <p:extLst>
      <p:ext uri="{BB962C8B-B14F-4D97-AF65-F5344CB8AC3E}">
        <p14:creationId xmlns:p14="http://schemas.microsoft.com/office/powerpoint/2010/main" val="79813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7998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0758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4730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2832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20503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10/30/2018 7:45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2050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408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10/30/2018 7:45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542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10/30/2018 7:45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6786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95325"/>
            <a:ext cx="6200775" cy="3487738"/>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244751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1857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Tree>
    <p:extLst>
      <p:ext uri="{BB962C8B-B14F-4D97-AF65-F5344CB8AC3E}">
        <p14:creationId xmlns:p14="http://schemas.microsoft.com/office/powerpoint/2010/main" val="1890611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8993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1570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6076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34548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16.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7.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74639" y="1212851"/>
            <a:ext cx="11887200" cy="2108386"/>
          </a:xfrm>
        </p:spPr>
        <p:txBody>
          <a:bodyPr/>
          <a:lstStyle>
            <a:lvl1pPr marL="0" indent="0">
              <a:buNone/>
              <a:defRPr/>
            </a:lvl1pPr>
            <a:lvl2pPr marL="342834" indent="0">
              <a:buNone/>
              <a:defRPr/>
            </a:lvl2pPr>
            <a:lvl3pPr marL="571390" indent="0">
              <a:buNone/>
              <a:defRPr/>
            </a:lvl3pPr>
            <a:lvl4pPr marL="799946" indent="0">
              <a:buNone/>
              <a:defRPr/>
            </a:lvl4pPr>
            <a:lvl5pPr marL="102850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74639" y="295276"/>
            <a:ext cx="11888787" cy="917575"/>
          </a:xfrm>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358163892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918373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7DA24-796E-4B9C-9DF3-F06876CBC3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7887D2-A057-49D7-99A9-C8388BE776F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7C9225-7A71-44C6-810A-377D88AF5A4C}"/>
              </a:ext>
            </a:extLst>
          </p:cNvPr>
          <p:cNvSpPr>
            <a:spLocks noGrp="1"/>
          </p:cNvSpPr>
          <p:nvPr>
            <p:ph type="dt" sz="half" idx="10"/>
          </p:nvPr>
        </p:nvSpPr>
        <p:spPr/>
        <p:txBody>
          <a:bodyPr/>
          <a:lstStyle/>
          <a:p>
            <a:fld id="{36FB366E-6874-4BB5-9B4A-C703282F7336}" type="datetimeFigureOut">
              <a:rPr lang="en-US" smtClean="0"/>
              <a:t>10/30/2018</a:t>
            </a:fld>
            <a:endParaRPr lang="en-US"/>
          </a:p>
        </p:txBody>
      </p:sp>
      <p:sp>
        <p:nvSpPr>
          <p:cNvPr id="5" name="Footer Placeholder 4">
            <a:extLst>
              <a:ext uri="{FF2B5EF4-FFF2-40B4-BE49-F238E27FC236}">
                <a16:creationId xmlns:a16="http://schemas.microsoft.com/office/drawing/2014/main" id="{C444F6E1-6CE7-43F7-AAD9-92F941EB8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F1783-E095-4F34-8AC5-77EF8E99D385}"/>
              </a:ext>
            </a:extLst>
          </p:cNvPr>
          <p:cNvSpPr>
            <a:spLocks noGrp="1"/>
          </p:cNvSpPr>
          <p:nvPr>
            <p:ph type="sldNum" sz="quarter" idx="12"/>
          </p:nvPr>
        </p:nvSpPr>
        <p:spPr/>
        <p:txBody>
          <a:bodyPr/>
          <a:lstStyle/>
          <a:p>
            <a:fld id="{5E62F997-1A49-4678-B570-82E96EB1D7B7}" type="slidenum">
              <a:rPr lang="en-US" smtClean="0"/>
              <a:t>‹#›</a:t>
            </a:fld>
            <a:endParaRPr lang="en-US"/>
          </a:p>
        </p:txBody>
      </p:sp>
    </p:spTree>
    <p:extLst>
      <p:ext uri="{BB962C8B-B14F-4D97-AF65-F5344CB8AC3E}">
        <p14:creationId xmlns:p14="http://schemas.microsoft.com/office/powerpoint/2010/main" val="2665937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02421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3483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523332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84737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9079789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1907514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3637804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30271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2882863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6369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50367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4943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016222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679030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385937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86111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78476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320334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2092881"/>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21247799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49886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62179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431418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136614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6354852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7096394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83021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34229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93490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203852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589375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2233548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2076615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509275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8845103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2104679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40344259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5766769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234531820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216530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0923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614419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028645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631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2691136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6752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image" Target="../media/image1.emf"/><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image" Target="../media/image1.emf"/><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1" r:id="rId12"/>
    <p:sldLayoutId id="2147484472" r:id="rId13"/>
    <p:sldLayoutId id="2147484474"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0819808"/>
      </p:ext>
    </p:extLst>
  </p:cSld>
  <p:clrMap bg1="lt1" tx1="dk1" bg2="lt2" tx2="dk2" accent1="accent1" accent2="accent2" accent3="accent3" accent4="accent4" accent5="accent5" accent6="accent6" hlink="hlink" folHlink="folHlink"/>
  <p:sldLayoutIdLst>
    <p:sldLayoutId id="2147484476" r:id="rId1"/>
    <p:sldLayoutId id="2147484477" r:id="rId2"/>
    <p:sldLayoutId id="2147484478" r:id="rId3"/>
    <p:sldLayoutId id="2147484479" r:id="rId4"/>
    <p:sldLayoutId id="2147484480" r:id="rId5"/>
    <p:sldLayoutId id="2147484481" r:id="rId6"/>
    <p:sldLayoutId id="2147484482" r:id="rId7"/>
    <p:sldLayoutId id="2147484483" r:id="rId8"/>
    <p:sldLayoutId id="2147484484" r:id="rId9"/>
    <p:sldLayoutId id="2147484485" r:id="rId10"/>
    <p:sldLayoutId id="2147484486" r:id="rId11"/>
    <p:sldLayoutId id="2147484487" r:id="rId12"/>
    <p:sldLayoutId id="2147484488" r:id="rId13"/>
    <p:sldLayoutId id="2147484489" r:id="rId14"/>
    <p:sldLayoutId id="2147484490" r:id="rId15"/>
    <p:sldLayoutId id="2147484491" r:id="rId16"/>
    <p:sldLayoutId id="2147484492" r:id="rId17"/>
    <p:sldLayoutId id="2147484493" r:id="rId18"/>
    <p:sldLayoutId id="2147484494"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868300595"/>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 id="2147484507" r:id="rId12"/>
    <p:sldLayoutId id="2147484508" r:id="rId13"/>
    <p:sldLayoutId id="2147484509" r:id="rId14"/>
    <p:sldLayoutId id="2147484510" r:id="rId15"/>
    <p:sldLayoutId id="2147484511" r:id="rId16"/>
    <p:sldLayoutId id="2147484512" r:id="rId17"/>
    <p:sldLayoutId id="2147484513" r:id="rId18"/>
    <p:sldLayoutId id="2147484514" r:id="rId19"/>
    <p:sldLayoutId id="2147484515" r:id="rId20"/>
    <p:sldLayoutId id="2147484516" r:id="rId21"/>
    <p:sldLayoutId id="2147484517" r:id="rId22"/>
    <p:sldLayoutId id="2147484518" r:id="rId23"/>
    <p:sldLayoutId id="2147484519" r:id="rId24"/>
    <p:sldLayoutId id="2147484520" r:id="rId25"/>
    <p:sldLayoutId id="2147484521"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azure.microsoft.com/en-us/support/trust-center/" TargetMode="External"/><Relationship Id="rId7"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www.microsoftvolumelicensing.com/DocumentSearch.aspx?Mode=3&amp;DocumentTypeId=31" TargetMode="External"/><Relationship Id="rId5" Type="http://schemas.openxmlformats.org/officeDocument/2006/relationships/hyperlink" Target="https://www.microsoft.com/en-us/TrustCenter/Privacy/default.aspx" TargetMode="External"/><Relationship Id="rId4" Type="http://schemas.openxmlformats.org/officeDocument/2006/relationships/hyperlink" Target="https://www.microsoft.com/en-us/sdl/default.asp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jpg"/><Relationship Id="rId7"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hyperlink" Target="https://www.microsoft.com/en-us/trustcenter/Compliance/HIPAA"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hyperlink" Target="http://aka.ms/BA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blogs.msdn.microsoft.com/clemensv/2009/11/18/port-bridge/" TargetMode="External"/><Relationship Id="rId2" Type="http://schemas.openxmlformats.org/officeDocument/2006/relationships/hyperlink" Target="https://technet.microsoft.com/en-us/windows-server-docs/compute/remote-desktop-services/welcome-to-rds"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23.emf"/><Relationship Id="rId4" Type="http://schemas.openxmlformats.org/officeDocument/2006/relationships/image" Target="../media/image22.emf"/></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3.emf"/><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0.svg"/><Relationship Id="rId4" Type="http://schemas.openxmlformats.org/officeDocument/2006/relationships/image" Target="../media/image25.sv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6.svg"/><Relationship Id="rId4" Type="http://schemas.openxmlformats.org/officeDocument/2006/relationships/image" Target="../media/image32.sv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277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ExpressRoute</a:t>
            </a:r>
          </a:p>
        </p:txBody>
      </p:sp>
    </p:spTree>
    <p:extLst>
      <p:ext uri="{BB962C8B-B14F-4D97-AF65-F5344CB8AC3E}">
        <p14:creationId xmlns:p14="http://schemas.microsoft.com/office/powerpoint/2010/main" val="200727530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6096000" y="2760141"/>
            <a:ext cx="6103937" cy="1215647"/>
            <a:chOff x="6096000" y="2760141"/>
            <a:chExt cx="6103937" cy="1215647"/>
          </a:xfrm>
          <a:solidFill>
            <a:schemeClr val="accent1"/>
          </a:solidFill>
        </p:grpSpPr>
        <p:sp>
          <p:nvSpPr>
            <p:cNvPr id="17" name="Rectangle 16"/>
            <p:cNvSpPr/>
            <p:nvPr/>
          </p:nvSpPr>
          <p:spPr bwMode="auto">
            <a:xfrm>
              <a:off x="6096000" y="2760141"/>
              <a:ext cx="6103937" cy="1215647"/>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3200" b="1" spc="-50" dirty="0">
                  <a:gradFill>
                    <a:gsLst>
                      <a:gs pos="1250">
                        <a:srgbClr val="EFEFEF"/>
                      </a:gs>
                      <a:gs pos="10417">
                        <a:srgbClr val="EFEFEF"/>
                      </a:gs>
                    </a:gsLst>
                    <a:lin ang="5400000" scaled="0"/>
                  </a:gradFill>
                  <a:latin typeface="Segoe UI Light"/>
                </a:rPr>
                <a:t>Security</a:t>
              </a:r>
            </a:p>
          </p:txBody>
        </p:sp>
        <p:sp>
          <p:nvSpPr>
            <p:cNvPr id="22" name="Freeform 26"/>
            <p:cNvSpPr>
              <a:spLocks noChangeAspect="1" noEditPoints="1"/>
            </p:cNvSpPr>
            <p:nvPr/>
          </p:nvSpPr>
          <p:spPr bwMode="auto">
            <a:xfrm>
              <a:off x="11189998" y="2944996"/>
              <a:ext cx="610116" cy="797142"/>
            </a:xfrm>
            <a:custGeom>
              <a:avLst/>
              <a:gdLst>
                <a:gd name="T0" fmla="*/ 747 w 816"/>
                <a:gd name="T1" fmla="*/ 285 h 1066"/>
                <a:gd name="T2" fmla="*/ 408 w 816"/>
                <a:gd name="T3" fmla="*/ 285 h 1066"/>
                <a:gd name="T4" fmla="*/ 69 w 816"/>
                <a:gd name="T5" fmla="*/ 285 h 1066"/>
                <a:gd name="T6" fmla="*/ 0 w 816"/>
                <a:gd name="T7" fmla="*/ 676 h 1066"/>
                <a:gd name="T8" fmla="*/ 408 w 816"/>
                <a:gd name="T9" fmla="*/ 1066 h 1066"/>
                <a:gd name="T10" fmla="*/ 816 w 816"/>
                <a:gd name="T11" fmla="*/ 676 h 1066"/>
                <a:gd name="T12" fmla="*/ 747 w 816"/>
                <a:gd name="T13" fmla="*/ 285 h 1066"/>
                <a:gd name="T14" fmla="*/ 491 w 816"/>
                <a:gd name="T15" fmla="*/ 828 h 1066"/>
                <a:gd name="T16" fmla="*/ 325 w 816"/>
                <a:gd name="T17" fmla="*/ 828 h 1066"/>
                <a:gd name="T18" fmla="*/ 357 w 816"/>
                <a:gd name="T19" fmla="*/ 673 h 1066"/>
                <a:gd name="T20" fmla="*/ 324 w 816"/>
                <a:gd name="T21" fmla="*/ 607 h 1066"/>
                <a:gd name="T22" fmla="*/ 408 w 816"/>
                <a:gd name="T23" fmla="*/ 523 h 1066"/>
                <a:gd name="T24" fmla="*/ 492 w 816"/>
                <a:gd name="T25" fmla="*/ 607 h 1066"/>
                <a:gd name="T26" fmla="*/ 459 w 816"/>
                <a:gd name="T27" fmla="*/ 673 h 1066"/>
                <a:gd name="T28" fmla="*/ 491 w 816"/>
                <a:gd name="T29" fmla="*/ 828 h 1066"/>
                <a:gd name="T30" fmla="*/ 242 w 816"/>
                <a:gd name="T31" fmla="*/ 297 h 1066"/>
                <a:gd name="T32" fmla="*/ 152 w 816"/>
                <a:gd name="T33" fmla="*/ 285 h 1066"/>
                <a:gd name="T34" fmla="*/ 152 w 816"/>
                <a:gd name="T35" fmla="*/ 230 h 1066"/>
                <a:gd name="T36" fmla="*/ 383 w 816"/>
                <a:gd name="T37" fmla="*/ 0 h 1066"/>
                <a:gd name="T38" fmla="*/ 433 w 816"/>
                <a:gd name="T39" fmla="*/ 0 h 1066"/>
                <a:gd name="T40" fmla="*/ 664 w 816"/>
                <a:gd name="T41" fmla="*/ 230 h 1066"/>
                <a:gd name="T42" fmla="*/ 664 w 816"/>
                <a:gd name="T43" fmla="*/ 285 h 1066"/>
                <a:gd name="T44" fmla="*/ 574 w 816"/>
                <a:gd name="T45" fmla="*/ 297 h 1066"/>
                <a:gd name="T46" fmla="*/ 564 w 816"/>
                <a:gd name="T47" fmla="*/ 297 h 1066"/>
                <a:gd name="T48" fmla="*/ 564 w 816"/>
                <a:gd name="T49" fmla="*/ 230 h 1066"/>
                <a:gd name="T50" fmla="*/ 433 w 816"/>
                <a:gd name="T51" fmla="*/ 100 h 1066"/>
                <a:gd name="T52" fmla="*/ 383 w 816"/>
                <a:gd name="T53" fmla="*/ 100 h 1066"/>
                <a:gd name="T54" fmla="*/ 252 w 816"/>
                <a:gd name="T55" fmla="*/ 230 h 1066"/>
                <a:gd name="T56" fmla="*/ 252 w 816"/>
                <a:gd name="T57" fmla="*/ 297 h 1066"/>
                <a:gd name="T58" fmla="*/ 242 w 816"/>
                <a:gd name="T59" fmla="*/ 297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16" h="1066">
                  <a:moveTo>
                    <a:pt x="747" y="285"/>
                  </a:moveTo>
                  <a:cubicBezTo>
                    <a:pt x="555" y="376"/>
                    <a:pt x="408" y="285"/>
                    <a:pt x="408" y="285"/>
                  </a:cubicBezTo>
                  <a:cubicBezTo>
                    <a:pt x="408" y="285"/>
                    <a:pt x="261" y="376"/>
                    <a:pt x="69" y="285"/>
                  </a:cubicBezTo>
                  <a:cubicBezTo>
                    <a:pt x="69" y="285"/>
                    <a:pt x="0" y="438"/>
                    <a:pt x="0" y="676"/>
                  </a:cubicBezTo>
                  <a:cubicBezTo>
                    <a:pt x="0" y="1005"/>
                    <a:pt x="408" y="1066"/>
                    <a:pt x="408" y="1066"/>
                  </a:cubicBezTo>
                  <a:cubicBezTo>
                    <a:pt x="408" y="1066"/>
                    <a:pt x="816" y="1005"/>
                    <a:pt x="816" y="676"/>
                  </a:cubicBezTo>
                  <a:cubicBezTo>
                    <a:pt x="816" y="438"/>
                    <a:pt x="747" y="285"/>
                    <a:pt x="747" y="285"/>
                  </a:cubicBezTo>
                  <a:close/>
                  <a:moveTo>
                    <a:pt x="491" y="828"/>
                  </a:moveTo>
                  <a:cubicBezTo>
                    <a:pt x="325" y="828"/>
                    <a:pt x="325" y="828"/>
                    <a:pt x="325" y="828"/>
                  </a:cubicBezTo>
                  <a:cubicBezTo>
                    <a:pt x="357" y="673"/>
                    <a:pt x="357" y="673"/>
                    <a:pt x="357" y="673"/>
                  </a:cubicBezTo>
                  <a:cubicBezTo>
                    <a:pt x="337" y="658"/>
                    <a:pt x="324" y="634"/>
                    <a:pt x="324" y="607"/>
                  </a:cubicBezTo>
                  <a:cubicBezTo>
                    <a:pt x="324" y="560"/>
                    <a:pt x="362" y="523"/>
                    <a:pt x="408" y="523"/>
                  </a:cubicBezTo>
                  <a:cubicBezTo>
                    <a:pt x="454" y="523"/>
                    <a:pt x="492" y="560"/>
                    <a:pt x="492" y="607"/>
                  </a:cubicBezTo>
                  <a:cubicBezTo>
                    <a:pt x="492" y="634"/>
                    <a:pt x="479" y="658"/>
                    <a:pt x="459" y="673"/>
                  </a:cubicBezTo>
                  <a:lnTo>
                    <a:pt x="491" y="828"/>
                  </a:lnTo>
                  <a:close/>
                  <a:moveTo>
                    <a:pt x="242" y="297"/>
                  </a:moveTo>
                  <a:cubicBezTo>
                    <a:pt x="212" y="297"/>
                    <a:pt x="182" y="293"/>
                    <a:pt x="152" y="285"/>
                  </a:cubicBezTo>
                  <a:cubicBezTo>
                    <a:pt x="152" y="230"/>
                    <a:pt x="152" y="230"/>
                    <a:pt x="152" y="230"/>
                  </a:cubicBezTo>
                  <a:cubicBezTo>
                    <a:pt x="152" y="103"/>
                    <a:pt x="256" y="0"/>
                    <a:pt x="383" y="0"/>
                  </a:cubicBezTo>
                  <a:cubicBezTo>
                    <a:pt x="433" y="0"/>
                    <a:pt x="433" y="0"/>
                    <a:pt x="433" y="0"/>
                  </a:cubicBezTo>
                  <a:cubicBezTo>
                    <a:pt x="560" y="0"/>
                    <a:pt x="664" y="103"/>
                    <a:pt x="664" y="230"/>
                  </a:cubicBezTo>
                  <a:cubicBezTo>
                    <a:pt x="664" y="285"/>
                    <a:pt x="664" y="285"/>
                    <a:pt x="664" y="285"/>
                  </a:cubicBezTo>
                  <a:cubicBezTo>
                    <a:pt x="634" y="293"/>
                    <a:pt x="604" y="297"/>
                    <a:pt x="574" y="297"/>
                  </a:cubicBezTo>
                  <a:cubicBezTo>
                    <a:pt x="570" y="297"/>
                    <a:pt x="567" y="297"/>
                    <a:pt x="564" y="297"/>
                  </a:cubicBezTo>
                  <a:cubicBezTo>
                    <a:pt x="564" y="230"/>
                    <a:pt x="564" y="230"/>
                    <a:pt x="564" y="230"/>
                  </a:cubicBezTo>
                  <a:cubicBezTo>
                    <a:pt x="564" y="158"/>
                    <a:pt x="505" y="100"/>
                    <a:pt x="433" y="100"/>
                  </a:cubicBezTo>
                  <a:cubicBezTo>
                    <a:pt x="383" y="100"/>
                    <a:pt x="383" y="100"/>
                    <a:pt x="383" y="100"/>
                  </a:cubicBezTo>
                  <a:cubicBezTo>
                    <a:pt x="311" y="100"/>
                    <a:pt x="252" y="158"/>
                    <a:pt x="252" y="230"/>
                  </a:cubicBezTo>
                  <a:cubicBezTo>
                    <a:pt x="252" y="297"/>
                    <a:pt x="252" y="297"/>
                    <a:pt x="252" y="297"/>
                  </a:cubicBezTo>
                  <a:cubicBezTo>
                    <a:pt x="249" y="297"/>
                    <a:pt x="246" y="297"/>
                    <a:pt x="242" y="297"/>
                  </a:cubicBezTo>
                  <a:close/>
                </a:path>
              </a:pathLst>
            </a:cu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ctr" anchorCtr="0" compatLnSpc="1">
              <a:prstTxWarp prst="textNoShape">
                <a:avLst/>
              </a:prstTxWarp>
            </a:bodyPr>
            <a:lstStyle/>
            <a:p>
              <a:pPr defTabSz="932503"/>
              <a:endParaRPr lang="en-US" b="1">
                <a:solidFill>
                  <a:srgbClr val="505050"/>
                </a:solidFill>
                <a:latin typeface="Segoe UI Light"/>
              </a:endParaRPr>
            </a:p>
          </p:txBody>
        </p:sp>
      </p:grpSp>
      <p:grpSp>
        <p:nvGrpSpPr>
          <p:cNvPr id="28" name="Group 27"/>
          <p:cNvGrpSpPr/>
          <p:nvPr/>
        </p:nvGrpSpPr>
        <p:grpSpPr>
          <a:xfrm>
            <a:off x="6096000" y="5405816"/>
            <a:ext cx="6103937" cy="1215647"/>
            <a:chOff x="6096000" y="5405816"/>
            <a:chExt cx="6103937" cy="1215647"/>
          </a:xfrm>
          <a:solidFill>
            <a:schemeClr val="accent1"/>
          </a:solidFill>
        </p:grpSpPr>
        <p:sp>
          <p:nvSpPr>
            <p:cNvPr id="20" name="Rectangle 19"/>
            <p:cNvSpPr/>
            <p:nvPr/>
          </p:nvSpPr>
          <p:spPr bwMode="auto">
            <a:xfrm>
              <a:off x="6096000" y="5405816"/>
              <a:ext cx="6103937" cy="1215647"/>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3200" b="1" spc="-50" dirty="0">
                  <a:gradFill>
                    <a:gsLst>
                      <a:gs pos="1250">
                        <a:srgbClr val="EFEFEF"/>
                      </a:gs>
                      <a:gs pos="10417">
                        <a:srgbClr val="EFEFEF"/>
                      </a:gs>
                    </a:gsLst>
                    <a:lin ang="5400000" scaled="0"/>
                  </a:gradFill>
                  <a:latin typeface="Segoe UI Light"/>
                </a:rPr>
                <a:t>Lower</a:t>
              </a:r>
              <a:r>
                <a:rPr lang="en-US" sz="3200" b="1" spc="-50" dirty="0">
                  <a:gradFill>
                    <a:gsLst>
                      <a:gs pos="1250">
                        <a:srgbClr val="EFEFEF"/>
                      </a:gs>
                      <a:gs pos="10417">
                        <a:srgbClr val="EFEFEF"/>
                      </a:gs>
                    </a:gsLst>
                    <a:lin ang="5400000" scaled="0"/>
                  </a:gradFill>
                  <a:effectLst>
                    <a:outerShdw blurRad="38100" dist="38100" dir="2700000" algn="tl">
                      <a:srgbClr val="000000">
                        <a:alpha val="43137"/>
                      </a:srgbClr>
                    </a:outerShdw>
                  </a:effectLst>
                  <a:latin typeface="Segoe UI Light"/>
                </a:rPr>
                <a:t> </a:t>
              </a:r>
              <a:r>
                <a:rPr lang="en-US" sz="3200" b="1" spc="-50" dirty="0">
                  <a:gradFill>
                    <a:gsLst>
                      <a:gs pos="1250">
                        <a:srgbClr val="EFEFEF"/>
                      </a:gs>
                      <a:gs pos="10417">
                        <a:srgbClr val="EFEFEF"/>
                      </a:gs>
                    </a:gsLst>
                    <a:lin ang="5400000" scaled="0"/>
                  </a:gradFill>
                  <a:latin typeface="Segoe UI Light"/>
                </a:rPr>
                <a:t>cost</a:t>
              </a:r>
            </a:p>
          </p:txBody>
        </p:sp>
        <p:grpSp>
          <p:nvGrpSpPr>
            <p:cNvPr id="25" name="Group 24"/>
            <p:cNvGrpSpPr/>
            <p:nvPr/>
          </p:nvGrpSpPr>
          <p:grpSpPr>
            <a:xfrm>
              <a:off x="11033577" y="5540932"/>
              <a:ext cx="941632" cy="945413"/>
              <a:chOff x="11033577" y="5540932"/>
              <a:chExt cx="941632" cy="945413"/>
            </a:xfrm>
            <a:grpFill/>
          </p:grpSpPr>
          <p:sp>
            <p:nvSpPr>
              <p:cNvPr id="24" name="Right Arrow 23"/>
              <p:cNvSpPr/>
              <p:nvPr/>
            </p:nvSpPr>
            <p:spPr bwMode="auto">
              <a:xfrm rot="5400000">
                <a:off x="11031686" y="5542823"/>
                <a:ext cx="945413" cy="941632"/>
              </a:xfrm>
              <a:prstGeom prst="rightArrow">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endParaRPr lang="en-US" sz="2000" b="1" spc="-50" dirty="0">
                  <a:gradFill>
                    <a:gsLst>
                      <a:gs pos="1250">
                        <a:srgbClr val="EFEFEF"/>
                      </a:gs>
                      <a:gs pos="10417">
                        <a:srgbClr val="EFEFEF"/>
                      </a:gs>
                    </a:gsLst>
                    <a:lin ang="5400000" scaled="0"/>
                  </a:gradFill>
                  <a:latin typeface="Segoe UI Light"/>
                </a:endParaRPr>
              </a:p>
            </p:txBody>
          </p:sp>
          <p:sp>
            <p:nvSpPr>
              <p:cNvPr id="23" name="Freeform 9"/>
              <p:cNvSpPr>
                <a:spLocks noChangeAspect="1"/>
              </p:cNvSpPr>
              <p:nvPr/>
            </p:nvSpPr>
            <p:spPr bwMode="black">
              <a:xfrm>
                <a:off x="11344904" y="5619150"/>
                <a:ext cx="318976" cy="549876"/>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grpFill/>
              <a:ln>
                <a:noFill/>
                <a:headEnd/>
                <a:tailEnd/>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ctr" anchorCtr="0" compatLnSpc="1">
                <a:prstTxWarp prst="textNoShape">
                  <a:avLst/>
                </a:prstTxWarp>
              </a:bodyPr>
              <a:lstStyle/>
              <a:p>
                <a:pPr defTabSz="932503"/>
                <a:endParaRPr lang="en-US" b="1">
                  <a:solidFill>
                    <a:srgbClr val="505050"/>
                  </a:solidFill>
                  <a:latin typeface="Segoe UI Light"/>
                </a:endParaRPr>
              </a:p>
            </p:txBody>
          </p:sp>
        </p:grpSp>
      </p:grpSp>
      <p:grpSp>
        <p:nvGrpSpPr>
          <p:cNvPr id="26" name="Group 25"/>
          <p:cNvGrpSpPr/>
          <p:nvPr/>
        </p:nvGrpSpPr>
        <p:grpSpPr>
          <a:xfrm>
            <a:off x="6096000" y="1437303"/>
            <a:ext cx="6103937" cy="1215647"/>
            <a:chOff x="6096000" y="1437303"/>
            <a:chExt cx="6103937" cy="1215647"/>
          </a:xfrm>
          <a:solidFill>
            <a:schemeClr val="accent1"/>
          </a:solidFill>
        </p:grpSpPr>
        <p:sp>
          <p:nvSpPr>
            <p:cNvPr id="15" name="Rectangle 14"/>
            <p:cNvSpPr/>
            <p:nvPr/>
          </p:nvSpPr>
          <p:spPr bwMode="auto">
            <a:xfrm>
              <a:off x="6096000" y="1437303"/>
              <a:ext cx="6103937" cy="1215647"/>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3200" b="1" spc="-50" dirty="0">
                  <a:gradFill>
                    <a:gsLst>
                      <a:gs pos="1250">
                        <a:srgbClr val="EFEFEF"/>
                      </a:gs>
                      <a:gs pos="10417">
                        <a:srgbClr val="EFEFEF"/>
                      </a:gs>
                    </a:gsLst>
                    <a:lin ang="5400000" scaled="0"/>
                  </a:gradFill>
                  <a:latin typeface="Segoe UI Light"/>
                </a:rPr>
                <a:t>Predictable</a:t>
              </a:r>
              <a:r>
                <a:rPr lang="en-US" sz="3200" b="1" spc="-50" dirty="0">
                  <a:gradFill>
                    <a:gsLst>
                      <a:gs pos="1250">
                        <a:srgbClr val="EFEFEF"/>
                      </a:gs>
                      <a:gs pos="10417">
                        <a:srgbClr val="EFEFEF"/>
                      </a:gs>
                    </a:gsLst>
                    <a:lin ang="5400000" scaled="0"/>
                  </a:gradFill>
                  <a:effectLst>
                    <a:outerShdw blurRad="38100" dist="38100" dir="2700000" algn="tl">
                      <a:srgbClr val="000000">
                        <a:alpha val="43137"/>
                      </a:srgbClr>
                    </a:outerShdw>
                  </a:effectLst>
                  <a:latin typeface="Segoe UI Light"/>
                </a:rPr>
                <a:t> </a:t>
              </a:r>
              <a:r>
                <a:rPr lang="en-US" sz="3200" b="1" spc="-50" dirty="0">
                  <a:gradFill>
                    <a:gsLst>
                      <a:gs pos="1250">
                        <a:srgbClr val="EFEFEF"/>
                      </a:gs>
                      <a:gs pos="10417">
                        <a:srgbClr val="EFEFEF"/>
                      </a:gs>
                    </a:gsLst>
                    <a:lin ang="5400000" scaled="0"/>
                  </a:gradFill>
                  <a:latin typeface="Segoe UI Light"/>
                </a:rPr>
                <a:t>performance</a:t>
              </a:r>
            </a:p>
          </p:txBody>
        </p:sp>
        <p:sp>
          <p:nvSpPr>
            <p:cNvPr id="21" name="Freeform 529"/>
            <p:cNvSpPr>
              <a:spLocks noChangeAspect="1"/>
            </p:cNvSpPr>
            <p:nvPr/>
          </p:nvSpPr>
          <p:spPr bwMode="auto">
            <a:xfrm>
              <a:off x="11134660" y="1698171"/>
              <a:ext cx="812421" cy="643944"/>
            </a:xfrm>
            <a:custGeom>
              <a:avLst/>
              <a:gdLst>
                <a:gd name="T0" fmla="*/ 365 w 413"/>
                <a:gd name="T1" fmla="*/ 18 h 310"/>
                <a:gd name="T2" fmla="*/ 151 w 413"/>
                <a:gd name="T3" fmla="*/ 228 h 310"/>
                <a:gd name="T4" fmla="*/ 73 w 413"/>
                <a:gd name="T5" fmla="*/ 152 h 310"/>
                <a:gd name="T6" fmla="*/ 45 w 413"/>
                <a:gd name="T7" fmla="*/ 181 h 310"/>
                <a:gd name="T8" fmla="*/ 136 w 413"/>
                <a:gd name="T9" fmla="*/ 271 h 310"/>
                <a:gd name="T10" fmla="*/ 165 w 413"/>
                <a:gd name="T11" fmla="*/ 271 h 310"/>
                <a:gd name="T12" fmla="*/ 221 w 413"/>
                <a:gd name="T13" fmla="*/ 217 h 310"/>
                <a:gd name="T14" fmla="*/ 221 w 413"/>
                <a:gd name="T15" fmla="*/ 292 h 310"/>
                <a:gd name="T16" fmla="*/ 19 w 413"/>
                <a:gd name="T17" fmla="*/ 292 h 310"/>
                <a:gd name="T18" fmla="*/ 19 w 413"/>
                <a:gd name="T19" fmla="*/ 90 h 310"/>
                <a:gd name="T20" fmla="*/ 221 w 413"/>
                <a:gd name="T21" fmla="*/ 90 h 310"/>
                <a:gd name="T22" fmla="*/ 221 w 413"/>
                <a:gd name="T23" fmla="*/ 140 h 310"/>
                <a:gd name="T24" fmla="*/ 240 w 413"/>
                <a:gd name="T25" fmla="*/ 121 h 310"/>
                <a:gd name="T26" fmla="*/ 240 w 413"/>
                <a:gd name="T27" fmla="*/ 82 h 310"/>
                <a:gd name="T28" fmla="*/ 229 w 413"/>
                <a:gd name="T29" fmla="*/ 71 h 310"/>
                <a:gd name="T30" fmla="*/ 11 w 413"/>
                <a:gd name="T31" fmla="*/ 71 h 310"/>
                <a:gd name="T32" fmla="*/ 0 w 413"/>
                <a:gd name="T33" fmla="*/ 82 h 310"/>
                <a:gd name="T34" fmla="*/ 0 w 413"/>
                <a:gd name="T35" fmla="*/ 299 h 310"/>
                <a:gd name="T36" fmla="*/ 11 w 413"/>
                <a:gd name="T37" fmla="*/ 310 h 310"/>
                <a:gd name="T38" fmla="*/ 229 w 413"/>
                <a:gd name="T39" fmla="*/ 310 h 310"/>
                <a:gd name="T40" fmla="*/ 240 w 413"/>
                <a:gd name="T41" fmla="*/ 299 h 310"/>
                <a:gd name="T42" fmla="*/ 240 w 413"/>
                <a:gd name="T43" fmla="*/ 198 h 310"/>
                <a:gd name="T44" fmla="*/ 394 w 413"/>
                <a:gd name="T45" fmla="*/ 47 h 310"/>
                <a:gd name="T46" fmla="*/ 365 w 413"/>
                <a:gd name="T47" fmla="*/ 1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3" h="310">
                  <a:moveTo>
                    <a:pt x="365" y="18"/>
                  </a:moveTo>
                  <a:cubicBezTo>
                    <a:pt x="294" y="88"/>
                    <a:pt x="222" y="158"/>
                    <a:pt x="151" y="228"/>
                  </a:cubicBezTo>
                  <a:cubicBezTo>
                    <a:pt x="125" y="203"/>
                    <a:pt x="99" y="178"/>
                    <a:pt x="73" y="152"/>
                  </a:cubicBezTo>
                  <a:cubicBezTo>
                    <a:pt x="55" y="134"/>
                    <a:pt x="26" y="163"/>
                    <a:pt x="45" y="181"/>
                  </a:cubicBezTo>
                  <a:cubicBezTo>
                    <a:pt x="75" y="211"/>
                    <a:pt x="106" y="241"/>
                    <a:pt x="136" y="271"/>
                  </a:cubicBezTo>
                  <a:cubicBezTo>
                    <a:pt x="144" y="279"/>
                    <a:pt x="157" y="279"/>
                    <a:pt x="165" y="271"/>
                  </a:cubicBezTo>
                  <a:cubicBezTo>
                    <a:pt x="184" y="253"/>
                    <a:pt x="202" y="235"/>
                    <a:pt x="221" y="217"/>
                  </a:cubicBezTo>
                  <a:cubicBezTo>
                    <a:pt x="221" y="292"/>
                    <a:pt x="221" y="292"/>
                    <a:pt x="221" y="292"/>
                  </a:cubicBezTo>
                  <a:cubicBezTo>
                    <a:pt x="19" y="292"/>
                    <a:pt x="19" y="292"/>
                    <a:pt x="19" y="292"/>
                  </a:cubicBezTo>
                  <a:cubicBezTo>
                    <a:pt x="19" y="90"/>
                    <a:pt x="19" y="90"/>
                    <a:pt x="19" y="90"/>
                  </a:cubicBezTo>
                  <a:cubicBezTo>
                    <a:pt x="221" y="90"/>
                    <a:pt x="221" y="90"/>
                    <a:pt x="221" y="90"/>
                  </a:cubicBezTo>
                  <a:cubicBezTo>
                    <a:pt x="221" y="140"/>
                    <a:pt x="221" y="140"/>
                    <a:pt x="221" y="140"/>
                  </a:cubicBezTo>
                  <a:cubicBezTo>
                    <a:pt x="240" y="121"/>
                    <a:pt x="240" y="121"/>
                    <a:pt x="240" y="121"/>
                  </a:cubicBezTo>
                  <a:cubicBezTo>
                    <a:pt x="240" y="82"/>
                    <a:pt x="240" y="82"/>
                    <a:pt x="240" y="82"/>
                  </a:cubicBezTo>
                  <a:cubicBezTo>
                    <a:pt x="240" y="76"/>
                    <a:pt x="235" y="71"/>
                    <a:pt x="229" y="71"/>
                  </a:cubicBezTo>
                  <a:cubicBezTo>
                    <a:pt x="11" y="71"/>
                    <a:pt x="11" y="71"/>
                    <a:pt x="11" y="71"/>
                  </a:cubicBezTo>
                  <a:cubicBezTo>
                    <a:pt x="5" y="71"/>
                    <a:pt x="0" y="76"/>
                    <a:pt x="0" y="82"/>
                  </a:cubicBezTo>
                  <a:cubicBezTo>
                    <a:pt x="0" y="299"/>
                    <a:pt x="0" y="299"/>
                    <a:pt x="0" y="299"/>
                  </a:cubicBezTo>
                  <a:cubicBezTo>
                    <a:pt x="0" y="305"/>
                    <a:pt x="5" y="310"/>
                    <a:pt x="11" y="310"/>
                  </a:cubicBezTo>
                  <a:cubicBezTo>
                    <a:pt x="229" y="310"/>
                    <a:pt x="229" y="310"/>
                    <a:pt x="229" y="310"/>
                  </a:cubicBezTo>
                  <a:cubicBezTo>
                    <a:pt x="235" y="310"/>
                    <a:pt x="240" y="305"/>
                    <a:pt x="240" y="299"/>
                  </a:cubicBezTo>
                  <a:cubicBezTo>
                    <a:pt x="240" y="198"/>
                    <a:pt x="240" y="198"/>
                    <a:pt x="240" y="198"/>
                  </a:cubicBezTo>
                  <a:cubicBezTo>
                    <a:pt x="291" y="148"/>
                    <a:pt x="343" y="98"/>
                    <a:pt x="394" y="47"/>
                  </a:cubicBezTo>
                  <a:cubicBezTo>
                    <a:pt x="413" y="29"/>
                    <a:pt x="384" y="0"/>
                    <a:pt x="365" y="18"/>
                  </a:cubicBezTo>
                  <a:close/>
                </a:path>
              </a:pathLst>
            </a:custGeom>
            <a:solidFill>
              <a:schemeClr val="bg1"/>
            </a:solidFill>
            <a:ln>
              <a:noFill/>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p>
              <a:pPr defTabSz="932503"/>
              <a:endParaRPr lang="en-US" b="1">
                <a:solidFill>
                  <a:srgbClr val="505050"/>
                </a:solidFill>
                <a:latin typeface="Segoe UI Light"/>
              </a:endParaRPr>
            </a:p>
          </p:txBody>
        </p:sp>
      </p:grpSp>
      <p:grpSp>
        <p:nvGrpSpPr>
          <p:cNvPr id="3" name="Group 2"/>
          <p:cNvGrpSpPr/>
          <p:nvPr/>
        </p:nvGrpSpPr>
        <p:grpSpPr>
          <a:xfrm>
            <a:off x="6096000" y="4082978"/>
            <a:ext cx="6103937" cy="1215647"/>
            <a:chOff x="6096000" y="4082978"/>
            <a:chExt cx="6103937" cy="1215647"/>
          </a:xfrm>
          <a:solidFill>
            <a:schemeClr val="accent1"/>
          </a:solidFill>
        </p:grpSpPr>
        <p:sp>
          <p:nvSpPr>
            <p:cNvPr id="19" name="Rectangle 18"/>
            <p:cNvSpPr/>
            <p:nvPr/>
          </p:nvSpPr>
          <p:spPr bwMode="auto">
            <a:xfrm>
              <a:off x="6096000" y="4082978"/>
              <a:ext cx="6103937" cy="1215647"/>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3200" b="1" spc="-50" dirty="0">
                  <a:gradFill>
                    <a:gsLst>
                      <a:gs pos="1250">
                        <a:srgbClr val="EFEFEF"/>
                      </a:gs>
                      <a:gs pos="10417">
                        <a:srgbClr val="EFEFEF"/>
                      </a:gs>
                    </a:gsLst>
                    <a:lin ang="5400000" scaled="0"/>
                  </a:gradFill>
                  <a:latin typeface="Segoe UI Light"/>
                </a:rPr>
                <a:t>High</a:t>
              </a:r>
              <a:r>
                <a:rPr lang="en-US" sz="3200" b="1" spc="-50" dirty="0">
                  <a:gradFill>
                    <a:gsLst>
                      <a:gs pos="1250">
                        <a:srgbClr val="EFEFEF"/>
                      </a:gs>
                      <a:gs pos="10417">
                        <a:srgbClr val="EFEFEF"/>
                      </a:gs>
                    </a:gsLst>
                    <a:lin ang="5400000" scaled="0"/>
                  </a:gradFill>
                  <a:effectLst>
                    <a:outerShdw blurRad="38100" dist="38100" dir="2700000" algn="tl">
                      <a:srgbClr val="000000">
                        <a:alpha val="43137"/>
                      </a:srgbClr>
                    </a:outerShdw>
                  </a:effectLst>
                  <a:latin typeface="Segoe UI Light"/>
                </a:rPr>
                <a:t> </a:t>
              </a:r>
              <a:r>
                <a:rPr lang="en-US" sz="3200" b="1" spc="-50" dirty="0">
                  <a:gradFill>
                    <a:gsLst>
                      <a:gs pos="1250">
                        <a:srgbClr val="EFEFEF"/>
                      </a:gs>
                      <a:gs pos="10417">
                        <a:srgbClr val="EFEFEF"/>
                      </a:gs>
                    </a:gsLst>
                    <a:lin ang="5400000" scaled="0"/>
                  </a:gradFill>
                  <a:latin typeface="Segoe UI Light"/>
                </a:rPr>
                <a:t>throughput</a:t>
              </a:r>
            </a:p>
          </p:txBody>
        </p:sp>
        <p:sp>
          <p:nvSpPr>
            <p:cNvPr id="38" name="Freeform 83"/>
            <p:cNvSpPr>
              <a:spLocks noEditPoints="1"/>
            </p:cNvSpPr>
            <p:nvPr/>
          </p:nvSpPr>
          <p:spPr bwMode="black">
            <a:xfrm>
              <a:off x="11098652" y="4249371"/>
              <a:ext cx="787571" cy="831382"/>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0" tIns="41153" rIns="82305" bIns="41153" numCol="1" anchor="ctr" anchorCtr="0" compatLnSpc="1">
              <a:prstTxWarp prst="textNoShape">
                <a:avLst/>
              </a:prstTxWarp>
            </a:bodyPr>
            <a:lstStyle/>
            <a:p>
              <a:pPr algn="ctr" defTabSz="914363"/>
              <a:endParaRPr lang="en-US" sz="1600" b="1">
                <a:gradFill>
                  <a:gsLst>
                    <a:gs pos="0">
                      <a:srgbClr val="FFFFFF"/>
                    </a:gs>
                    <a:gs pos="100000">
                      <a:srgbClr val="FFFFFF"/>
                    </a:gs>
                  </a:gsLst>
                  <a:lin ang="5400000" scaled="0"/>
                </a:gradFill>
                <a:latin typeface="Segoe UI Light"/>
              </a:endParaRPr>
            </a:p>
          </p:txBody>
        </p:sp>
      </p:grpSp>
      <p:sp>
        <p:nvSpPr>
          <p:cNvPr id="4" name="Title 3"/>
          <p:cNvSpPr>
            <a:spLocks noGrp="1"/>
          </p:cNvSpPr>
          <p:nvPr>
            <p:ph type="title"/>
          </p:nvPr>
        </p:nvSpPr>
        <p:spPr/>
        <p:txBody>
          <a:bodyPr/>
          <a:lstStyle/>
          <a:p>
            <a:r>
              <a:rPr lang="en-US"/>
              <a:t>What is ExpressRoute?</a:t>
            </a:r>
            <a:endParaRPr lang="en-US" dirty="0"/>
          </a:p>
        </p:txBody>
      </p:sp>
      <p:sp>
        <p:nvSpPr>
          <p:cNvPr id="6" name="Content Placeholder 4"/>
          <p:cNvSpPr txBox="1">
            <a:spLocks/>
          </p:cNvSpPr>
          <p:nvPr/>
        </p:nvSpPr>
        <p:spPr>
          <a:xfrm>
            <a:off x="6218237" y="1861968"/>
            <a:ext cx="4872395" cy="4437962"/>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endParaRPr lang="en-US" sz="2856" dirty="0">
              <a:solidFill>
                <a:srgbClr val="505050"/>
              </a:solidFill>
            </a:endParaRPr>
          </a:p>
        </p:txBody>
      </p:sp>
      <p:sp useBgFill="1">
        <p:nvSpPr>
          <p:cNvPr id="2" name="Rectangle 1"/>
          <p:cNvSpPr/>
          <p:nvPr/>
        </p:nvSpPr>
        <p:spPr bwMode="auto">
          <a:xfrm>
            <a:off x="0" y="1212849"/>
            <a:ext cx="6096000" cy="578167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274640" y="1437303"/>
            <a:ext cx="5718130" cy="5184159"/>
          </a:xfrm>
          <a:prstGeom prst="rect">
            <a:avLst/>
          </a:prstGeom>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wrap="square" lIns="182880" tIns="146304" rIns="182880" bIns="146304" rtlCol="0" anchor="ctr">
            <a:noAutofit/>
          </a:bodyPr>
          <a:lstStyle/>
          <a:p>
            <a:pPr algn="ctr" defTabSz="932503"/>
            <a:r>
              <a:rPr lang="en-US" sz="4000" dirty="0">
                <a:solidFill>
                  <a:srgbClr val="EFEFEF"/>
                </a:solidFill>
                <a:latin typeface="Segoe UI Light"/>
              </a:rPr>
              <a:t>ExpressRoute provides a private, dedicated, high-throughput network connection between on-premises and Microsoft Azure</a:t>
            </a:r>
            <a:endParaRPr lang="en-US" sz="3600" dirty="0">
              <a:solidFill>
                <a:srgbClr val="EFEFEF"/>
              </a:solidFill>
              <a:latin typeface="Segoe UI Light"/>
            </a:endParaRPr>
          </a:p>
        </p:txBody>
      </p:sp>
    </p:spTree>
    <p:extLst>
      <p:ext uri="{BB962C8B-B14F-4D97-AF65-F5344CB8AC3E}">
        <p14:creationId xmlns:p14="http://schemas.microsoft.com/office/powerpoint/2010/main" val="891063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800" fill="hold"/>
                                        <p:tgtEl>
                                          <p:spTgt spid="18"/>
                                        </p:tgtEl>
                                        <p:attrNameLst>
                                          <p:attrName>ppt_x</p:attrName>
                                        </p:attrNameLst>
                                      </p:cBhvr>
                                      <p:tavLst>
                                        <p:tav tm="0">
                                          <p:val>
                                            <p:strVal val="0-#ppt_w/2"/>
                                          </p:val>
                                        </p:tav>
                                        <p:tav tm="100000">
                                          <p:val>
                                            <p:strVal val="#ppt_x"/>
                                          </p:val>
                                        </p:tav>
                                      </p:tavLst>
                                    </p:anim>
                                    <p:anim calcmode="lin" valueType="num">
                                      <p:cBhvr additive="base">
                                        <p:cTn id="8" dur="8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2" presetClass="entr" presetSubtype="8" decel="100000"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1000" fill="hold"/>
                                        <p:tgtEl>
                                          <p:spTgt spid="26"/>
                                        </p:tgtEl>
                                        <p:attrNameLst>
                                          <p:attrName>ppt_x</p:attrName>
                                        </p:attrNameLst>
                                      </p:cBhvr>
                                      <p:tavLst>
                                        <p:tav tm="0">
                                          <p:val>
                                            <p:strVal val="0-#ppt_w/2"/>
                                          </p:val>
                                        </p:tav>
                                        <p:tav tm="100000">
                                          <p:val>
                                            <p:strVal val="#ppt_x"/>
                                          </p:val>
                                        </p:tav>
                                      </p:tavLst>
                                    </p:anim>
                                    <p:anim calcmode="lin" valueType="num">
                                      <p:cBhvr additive="base">
                                        <p:cTn id="13" dur="1000" fill="hold"/>
                                        <p:tgtEl>
                                          <p:spTgt spid="26"/>
                                        </p:tgtEl>
                                        <p:attrNameLst>
                                          <p:attrName>ppt_y</p:attrName>
                                        </p:attrNameLst>
                                      </p:cBhvr>
                                      <p:tavLst>
                                        <p:tav tm="0">
                                          <p:val>
                                            <p:strVal val="#ppt_y"/>
                                          </p:val>
                                        </p:tav>
                                        <p:tav tm="100000">
                                          <p:val>
                                            <p:strVal val="#ppt_y"/>
                                          </p:val>
                                        </p:tav>
                                      </p:tavLst>
                                    </p:anim>
                                  </p:childTnLst>
                                </p:cTn>
                              </p:par>
                              <p:par>
                                <p:cTn id="14" presetID="2" presetClass="entr" presetSubtype="8" decel="100000" fill="hold" nodeType="withEffect">
                                  <p:stCondLst>
                                    <p:cond delay="10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1000" fill="hold"/>
                                        <p:tgtEl>
                                          <p:spTgt spid="27"/>
                                        </p:tgtEl>
                                        <p:attrNameLst>
                                          <p:attrName>ppt_x</p:attrName>
                                        </p:attrNameLst>
                                      </p:cBhvr>
                                      <p:tavLst>
                                        <p:tav tm="0">
                                          <p:val>
                                            <p:strVal val="0-#ppt_w/2"/>
                                          </p:val>
                                        </p:tav>
                                        <p:tav tm="100000">
                                          <p:val>
                                            <p:strVal val="#ppt_x"/>
                                          </p:val>
                                        </p:tav>
                                      </p:tavLst>
                                    </p:anim>
                                    <p:anim calcmode="lin" valueType="num">
                                      <p:cBhvr additive="base">
                                        <p:cTn id="17" dur="1000" fill="hold"/>
                                        <p:tgtEl>
                                          <p:spTgt spid="27"/>
                                        </p:tgtEl>
                                        <p:attrNameLst>
                                          <p:attrName>ppt_y</p:attrName>
                                        </p:attrNameLst>
                                      </p:cBhvr>
                                      <p:tavLst>
                                        <p:tav tm="0">
                                          <p:val>
                                            <p:strVal val="#ppt_y"/>
                                          </p:val>
                                        </p:tav>
                                        <p:tav tm="100000">
                                          <p:val>
                                            <p:strVal val="#ppt_y"/>
                                          </p:val>
                                        </p:tav>
                                      </p:tavLst>
                                    </p:anim>
                                  </p:childTnLst>
                                </p:cTn>
                              </p:par>
                              <p:par>
                                <p:cTn id="18" presetID="2" presetClass="entr" presetSubtype="8" decel="100000" fill="hold" nodeType="withEffect">
                                  <p:stCondLst>
                                    <p:cond delay="20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1000" fill="hold"/>
                                        <p:tgtEl>
                                          <p:spTgt spid="3"/>
                                        </p:tgtEl>
                                        <p:attrNameLst>
                                          <p:attrName>ppt_x</p:attrName>
                                        </p:attrNameLst>
                                      </p:cBhvr>
                                      <p:tavLst>
                                        <p:tav tm="0">
                                          <p:val>
                                            <p:strVal val="0-#ppt_w/2"/>
                                          </p:val>
                                        </p:tav>
                                        <p:tav tm="100000">
                                          <p:val>
                                            <p:strVal val="#ppt_x"/>
                                          </p:val>
                                        </p:tav>
                                      </p:tavLst>
                                    </p:anim>
                                    <p:anim calcmode="lin" valueType="num">
                                      <p:cBhvr additive="base">
                                        <p:cTn id="21" dur="1000" fill="hold"/>
                                        <p:tgtEl>
                                          <p:spTgt spid="3"/>
                                        </p:tgtEl>
                                        <p:attrNameLst>
                                          <p:attrName>ppt_y</p:attrName>
                                        </p:attrNameLst>
                                      </p:cBhvr>
                                      <p:tavLst>
                                        <p:tav tm="0">
                                          <p:val>
                                            <p:strVal val="#ppt_y"/>
                                          </p:val>
                                        </p:tav>
                                        <p:tav tm="100000">
                                          <p:val>
                                            <p:strVal val="#ppt_y"/>
                                          </p:val>
                                        </p:tav>
                                      </p:tavLst>
                                    </p:anim>
                                  </p:childTnLst>
                                </p:cTn>
                              </p:par>
                              <p:par>
                                <p:cTn id="22" presetID="2" presetClass="entr" presetSubtype="8" decel="100000" fill="hold" nodeType="withEffect">
                                  <p:stCondLst>
                                    <p:cond delay="20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1000" fill="hold"/>
                                        <p:tgtEl>
                                          <p:spTgt spid="28"/>
                                        </p:tgtEl>
                                        <p:attrNameLst>
                                          <p:attrName>ppt_x</p:attrName>
                                        </p:attrNameLst>
                                      </p:cBhvr>
                                      <p:tavLst>
                                        <p:tav tm="0">
                                          <p:val>
                                            <p:strVal val="0-#ppt_w/2"/>
                                          </p:val>
                                        </p:tav>
                                        <p:tav tm="100000">
                                          <p:val>
                                            <p:strVal val="#ppt_x"/>
                                          </p:val>
                                        </p:tav>
                                      </p:tavLst>
                                    </p:anim>
                                    <p:anim calcmode="lin" valueType="num">
                                      <p:cBhvr additive="base">
                                        <p:cTn id="25"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6536229" y="1950811"/>
            <a:ext cx="5477095" cy="2754642"/>
          </a:xfrm>
          <a:prstGeom prst="rect">
            <a:avLst/>
          </a:prstGeom>
          <a:solidFill>
            <a:schemeClr val="tx1">
              <a:lumMod val="20000"/>
              <a:lumOff val="8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800" b="1" spc="-50" dirty="0">
              <a:gradFill>
                <a:gsLst>
                  <a:gs pos="86726">
                    <a:srgbClr val="EFEFEF"/>
                  </a:gs>
                  <a:gs pos="36283">
                    <a:srgbClr val="EFEFEF"/>
                  </a:gs>
                </a:gsLst>
                <a:lin ang="5400000" scaled="0"/>
              </a:gradFill>
              <a:latin typeface="Segoe UI Light"/>
            </a:endParaRPr>
          </a:p>
        </p:txBody>
      </p:sp>
      <p:sp>
        <p:nvSpPr>
          <p:cNvPr id="84" name="Rectangle 83"/>
          <p:cNvSpPr/>
          <p:nvPr/>
        </p:nvSpPr>
        <p:spPr bwMode="auto">
          <a:xfrm>
            <a:off x="1095484" y="1941094"/>
            <a:ext cx="5347585" cy="2753788"/>
          </a:xfrm>
          <a:prstGeom prst="rect">
            <a:avLst/>
          </a:prstGeom>
          <a:solidFill>
            <a:schemeClr val="tx1">
              <a:lumMod val="20000"/>
              <a:lumOff val="8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800" b="1" spc="-50" dirty="0">
              <a:gradFill>
                <a:gsLst>
                  <a:gs pos="86726">
                    <a:srgbClr val="EFEFEF"/>
                  </a:gs>
                  <a:gs pos="36283">
                    <a:srgbClr val="EFEFEF"/>
                  </a:gs>
                </a:gsLst>
                <a:lin ang="5400000" scaled="0"/>
              </a:gradFill>
              <a:latin typeface="Segoe UI Light"/>
            </a:endParaRPr>
          </a:p>
        </p:txBody>
      </p:sp>
      <p:sp>
        <p:nvSpPr>
          <p:cNvPr id="88" name="Rectangle 87"/>
          <p:cNvSpPr/>
          <p:nvPr/>
        </p:nvSpPr>
        <p:spPr bwMode="auto">
          <a:xfrm>
            <a:off x="1095484" y="1238495"/>
            <a:ext cx="5347585" cy="670983"/>
          </a:xfrm>
          <a:prstGeom prst="rect">
            <a:avLst/>
          </a:prstGeom>
          <a:solidFill>
            <a:schemeClr val="tx2"/>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a:gradFill>
                  <a:gsLst>
                    <a:gs pos="86726">
                      <a:srgbClr val="EFEFEF"/>
                    </a:gs>
                    <a:gs pos="36283">
                      <a:srgbClr val="EFEFEF"/>
                    </a:gs>
                  </a:gsLst>
                  <a:lin ang="5400000" scaled="0"/>
                </a:gradFill>
                <a:latin typeface="Segoe UI Light"/>
              </a:rPr>
              <a:t>Exchange Provider (IXP)</a:t>
            </a:r>
          </a:p>
        </p:txBody>
      </p:sp>
      <p:sp>
        <p:nvSpPr>
          <p:cNvPr id="118" name="Rectangle 117"/>
          <p:cNvSpPr/>
          <p:nvPr/>
        </p:nvSpPr>
        <p:spPr bwMode="auto">
          <a:xfrm>
            <a:off x="6536229" y="1238495"/>
            <a:ext cx="5477095" cy="670983"/>
          </a:xfrm>
          <a:prstGeom prst="rect">
            <a:avLst/>
          </a:prstGeom>
          <a:solidFill>
            <a:schemeClr val="tx2"/>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a:gradFill>
                  <a:gsLst>
                    <a:gs pos="86726">
                      <a:srgbClr val="EFEFEF"/>
                    </a:gs>
                    <a:gs pos="36283">
                      <a:srgbClr val="EFEFEF"/>
                    </a:gs>
                  </a:gsLst>
                  <a:lin ang="5400000" scaled="0"/>
                </a:gradFill>
                <a:latin typeface="Segoe UI Light"/>
              </a:rPr>
              <a:t>Network Service Provider (NSP)</a:t>
            </a:r>
          </a:p>
        </p:txBody>
      </p:sp>
      <p:sp>
        <p:nvSpPr>
          <p:cNvPr id="7" name="Rectangle 6"/>
          <p:cNvSpPr/>
          <p:nvPr/>
        </p:nvSpPr>
        <p:spPr bwMode="auto">
          <a:xfrm rot="16200000">
            <a:off x="-382732" y="5354106"/>
            <a:ext cx="1912881" cy="917431"/>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2000" spc="-50" dirty="0">
                <a:solidFill>
                  <a:srgbClr val="EFEFEF"/>
                </a:solidFill>
              </a:rPr>
              <a:t>Suitable for</a:t>
            </a:r>
          </a:p>
        </p:txBody>
      </p:sp>
      <p:sp>
        <p:nvSpPr>
          <p:cNvPr id="121" name="Rectangle 120"/>
          <p:cNvSpPr/>
          <p:nvPr/>
        </p:nvSpPr>
        <p:spPr bwMode="auto">
          <a:xfrm>
            <a:off x="1118801" y="4864589"/>
            <a:ext cx="5324268" cy="1904673"/>
          </a:xfrm>
          <a:prstGeom prst="rect">
            <a:avLst/>
          </a:prstGeom>
          <a:solidFill>
            <a:srgbClr val="EFEFE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46304" rIns="182880" bIns="146304" numCol="1" spcCol="0" rtlCol="0" fromWordArt="0" anchor="t" anchorCtr="0" forceAA="0" compatLnSpc="1">
            <a:prstTxWarp prst="textNoShape">
              <a:avLst/>
            </a:prstTxWarp>
            <a:noAutofit/>
          </a:bodyPr>
          <a:lstStyle/>
          <a:p>
            <a:pPr marL="171450" indent="-171450" defTabSz="914099" fontAlgn="base">
              <a:lnSpc>
                <a:spcPct val="90000"/>
              </a:lnSpc>
              <a:spcBef>
                <a:spcPct val="0"/>
              </a:spcBef>
              <a:spcAft>
                <a:spcPct val="0"/>
              </a:spcAft>
              <a:buFont typeface="Arial" panose="020B0604020202020204" pitchFamily="34" charset="0"/>
              <a:buChar char="•"/>
            </a:pPr>
            <a:r>
              <a:rPr lang="en-US" sz="1400" spc="-50" dirty="0">
                <a:gradFill>
                  <a:gsLst>
                    <a:gs pos="53097">
                      <a:srgbClr val="EFEFEF">
                        <a:lumMod val="10000"/>
                      </a:srgbClr>
                    </a:gs>
                    <a:gs pos="29000">
                      <a:srgbClr val="EFEFEF">
                        <a:lumMod val="10000"/>
                      </a:srgbClr>
                    </a:gs>
                  </a:gsLst>
                  <a:lin ang="5400000" scaled="0"/>
                </a:gradFill>
              </a:rPr>
              <a:t>Customer already using Exchange provider (co-location)</a:t>
            </a:r>
          </a:p>
          <a:p>
            <a:pPr marL="171450" indent="-171450" defTabSz="914099" fontAlgn="base">
              <a:lnSpc>
                <a:spcPct val="90000"/>
              </a:lnSpc>
              <a:spcBef>
                <a:spcPct val="0"/>
              </a:spcBef>
              <a:spcAft>
                <a:spcPct val="0"/>
              </a:spcAft>
              <a:buFont typeface="Arial" panose="020B0604020202020204" pitchFamily="34" charset="0"/>
              <a:buChar char="•"/>
            </a:pPr>
            <a:r>
              <a:rPr lang="en-US" sz="1400" spc="-50" dirty="0">
                <a:gradFill>
                  <a:gsLst>
                    <a:gs pos="53097">
                      <a:srgbClr val="EFEFEF">
                        <a:lumMod val="10000"/>
                      </a:srgbClr>
                    </a:gs>
                    <a:gs pos="29000">
                      <a:srgbClr val="EFEFEF">
                        <a:lumMod val="10000"/>
                      </a:srgbClr>
                    </a:gs>
                  </a:gsLst>
                  <a:lin ang="5400000" scaled="0"/>
                </a:gradFill>
              </a:rPr>
              <a:t>Meet Azure at Exchange Provider location for a simple point to point connection</a:t>
            </a:r>
          </a:p>
          <a:p>
            <a:pPr marL="171450" indent="-171450" defTabSz="914099" fontAlgn="base">
              <a:lnSpc>
                <a:spcPct val="90000"/>
              </a:lnSpc>
              <a:spcBef>
                <a:spcPct val="0"/>
              </a:spcBef>
              <a:spcAft>
                <a:spcPct val="0"/>
              </a:spcAft>
              <a:buFont typeface="Arial" panose="020B0604020202020204" pitchFamily="34" charset="0"/>
              <a:buChar char="•"/>
            </a:pPr>
            <a:r>
              <a:rPr lang="en-US" sz="1400" spc="-50" dirty="0">
                <a:gradFill>
                  <a:gsLst>
                    <a:gs pos="53097">
                      <a:srgbClr val="EFEFEF">
                        <a:lumMod val="10000"/>
                      </a:srgbClr>
                    </a:gs>
                    <a:gs pos="29000">
                      <a:srgbClr val="EFEFEF">
                        <a:lumMod val="10000"/>
                      </a:srgbClr>
                    </a:gs>
                  </a:gsLst>
                  <a:lin ang="5400000" scaled="0"/>
                </a:gradFill>
              </a:rPr>
              <a:t>Connect to Azure directly through a virtual cross connection</a:t>
            </a:r>
          </a:p>
          <a:p>
            <a:pPr marL="171450" indent="-171450" defTabSz="914099" fontAlgn="base">
              <a:lnSpc>
                <a:spcPct val="90000"/>
              </a:lnSpc>
              <a:spcBef>
                <a:spcPct val="0"/>
              </a:spcBef>
              <a:spcAft>
                <a:spcPct val="0"/>
              </a:spcAft>
              <a:buFont typeface="Arial" panose="020B0604020202020204" pitchFamily="34" charset="0"/>
              <a:buChar char="•"/>
            </a:pPr>
            <a:r>
              <a:rPr lang="en-US" sz="1400" spc="-50" dirty="0">
                <a:gradFill>
                  <a:gsLst>
                    <a:gs pos="53097">
                      <a:srgbClr val="EFEFEF">
                        <a:lumMod val="10000"/>
                      </a:srgbClr>
                    </a:gs>
                    <a:gs pos="29000">
                      <a:srgbClr val="EFEFEF">
                        <a:lumMod val="10000"/>
                      </a:srgbClr>
                    </a:gs>
                  </a:gsLst>
                  <a:lin ang="5400000" scaled="0"/>
                </a:gradFill>
              </a:rPr>
              <a:t>Higher flexibility, control over routing</a:t>
            </a:r>
          </a:p>
          <a:p>
            <a:pPr marL="171450" indent="-171450" defTabSz="914099" fontAlgn="base">
              <a:lnSpc>
                <a:spcPct val="90000"/>
              </a:lnSpc>
              <a:spcBef>
                <a:spcPct val="0"/>
              </a:spcBef>
              <a:spcAft>
                <a:spcPct val="0"/>
              </a:spcAft>
              <a:buFont typeface="Arial" panose="020B0604020202020204" pitchFamily="34" charset="0"/>
              <a:buChar char="•"/>
            </a:pPr>
            <a:r>
              <a:rPr lang="en-US" sz="1400" b="1" spc="-50" dirty="0">
                <a:gradFill>
                  <a:gsLst>
                    <a:gs pos="53097">
                      <a:srgbClr val="EFEFEF">
                        <a:lumMod val="10000"/>
                      </a:srgbClr>
                    </a:gs>
                    <a:gs pos="29000">
                      <a:srgbClr val="EFEFEF">
                        <a:lumMod val="10000"/>
                      </a:srgbClr>
                    </a:gs>
                  </a:gsLst>
                  <a:lin ang="5400000" scaled="0"/>
                </a:gradFill>
              </a:rPr>
              <a:t>Install, configure, &amp; manage your hardware in the Exchange Provider’s datacenter</a:t>
            </a:r>
          </a:p>
        </p:txBody>
      </p:sp>
      <p:sp>
        <p:nvSpPr>
          <p:cNvPr id="124" name="Rectangle 123"/>
          <p:cNvSpPr/>
          <p:nvPr/>
        </p:nvSpPr>
        <p:spPr bwMode="auto">
          <a:xfrm>
            <a:off x="6536229" y="4856381"/>
            <a:ext cx="5477095" cy="1912881"/>
          </a:xfrm>
          <a:prstGeom prst="rect">
            <a:avLst/>
          </a:prstGeom>
          <a:solidFill>
            <a:srgbClr val="EFEFE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46304" rIns="182880" bIns="146304" numCol="1" spcCol="0" rtlCol="0" fromWordArt="0" anchor="t" anchorCtr="0" forceAA="0" compatLnSpc="1">
            <a:prstTxWarp prst="textNoShape">
              <a:avLst/>
            </a:prstTxWarp>
            <a:noAutofit/>
          </a:bodyPr>
          <a:lstStyle/>
          <a:p>
            <a:pPr marL="171450" indent="-171450" defTabSz="914099" fontAlgn="base">
              <a:lnSpc>
                <a:spcPct val="90000"/>
              </a:lnSpc>
              <a:spcBef>
                <a:spcPct val="0"/>
              </a:spcBef>
              <a:spcAft>
                <a:spcPct val="0"/>
              </a:spcAft>
              <a:buFont typeface="Arial" panose="020B0604020202020204" pitchFamily="34" charset="0"/>
              <a:buChar char="•"/>
            </a:pPr>
            <a:r>
              <a:rPr lang="en-US" sz="1400" spc="-50" dirty="0">
                <a:gradFill>
                  <a:gsLst>
                    <a:gs pos="53097">
                      <a:srgbClr val="EFEFEF">
                        <a:lumMod val="10000"/>
                      </a:srgbClr>
                    </a:gs>
                    <a:gs pos="29000">
                      <a:srgbClr val="EFEFEF">
                        <a:lumMod val="10000"/>
                      </a:srgbClr>
                    </a:gs>
                  </a:gsLst>
                  <a:lin ang="5400000" scaled="0"/>
                </a:gradFill>
              </a:rPr>
              <a:t>Customer already getting managed WAN services (like MPLS VPN) from Network Service Provider (e.g. Telco carrier)</a:t>
            </a:r>
          </a:p>
          <a:p>
            <a:pPr marL="171450" indent="-171450" defTabSz="914099" fontAlgn="base">
              <a:lnSpc>
                <a:spcPct val="90000"/>
              </a:lnSpc>
              <a:spcBef>
                <a:spcPct val="0"/>
              </a:spcBef>
              <a:spcAft>
                <a:spcPct val="0"/>
              </a:spcAft>
              <a:buFont typeface="Arial" panose="020B0604020202020204" pitchFamily="34" charset="0"/>
              <a:buChar char="•"/>
            </a:pPr>
            <a:r>
              <a:rPr lang="en-US" sz="1400" spc="-50" dirty="0">
                <a:gradFill>
                  <a:gsLst>
                    <a:gs pos="53097">
                      <a:srgbClr val="EFEFEF">
                        <a:lumMod val="10000"/>
                      </a:srgbClr>
                    </a:gs>
                    <a:gs pos="29000">
                      <a:srgbClr val="EFEFEF">
                        <a:lumMod val="10000"/>
                      </a:srgbClr>
                    </a:gs>
                  </a:gsLst>
                  <a:lin ang="5400000" scaled="0"/>
                </a:gradFill>
              </a:rPr>
              <a:t>Connect to Windows Azure through managed WAN provider leveraging existing network infrastructure</a:t>
            </a:r>
          </a:p>
          <a:p>
            <a:pPr marL="171450" indent="-171450" defTabSz="914099" fontAlgn="base">
              <a:lnSpc>
                <a:spcPct val="90000"/>
              </a:lnSpc>
              <a:spcBef>
                <a:spcPct val="0"/>
              </a:spcBef>
              <a:spcAft>
                <a:spcPct val="0"/>
              </a:spcAft>
              <a:buFont typeface="Arial" panose="020B0604020202020204" pitchFamily="34" charset="0"/>
              <a:buChar char="•"/>
            </a:pPr>
            <a:r>
              <a:rPr lang="en-US" sz="1400" b="1" spc="-50" dirty="0">
                <a:gradFill>
                  <a:gsLst>
                    <a:gs pos="53097">
                      <a:srgbClr val="EFEFEF">
                        <a:lumMod val="10000"/>
                      </a:srgbClr>
                    </a:gs>
                    <a:gs pos="29000">
                      <a:srgbClr val="EFEFEF">
                        <a:lumMod val="10000"/>
                      </a:srgbClr>
                    </a:gs>
                  </a:gsLst>
                  <a:lin ang="5400000" scaled="0"/>
                </a:gradFill>
              </a:rPr>
              <a:t>Easy onboarding</a:t>
            </a:r>
          </a:p>
          <a:p>
            <a:pPr marL="171450" indent="-171450" defTabSz="914099" fontAlgn="base">
              <a:lnSpc>
                <a:spcPct val="90000"/>
              </a:lnSpc>
              <a:spcBef>
                <a:spcPct val="0"/>
              </a:spcBef>
              <a:spcAft>
                <a:spcPct val="0"/>
              </a:spcAft>
              <a:buFont typeface="Arial" panose="020B0604020202020204" pitchFamily="34" charset="0"/>
              <a:buChar char="•"/>
            </a:pPr>
            <a:r>
              <a:rPr lang="en-US" sz="1400" spc="-50" dirty="0">
                <a:gradFill>
                  <a:gsLst>
                    <a:gs pos="53097">
                      <a:srgbClr val="EFEFEF">
                        <a:lumMod val="10000"/>
                      </a:srgbClr>
                    </a:gs>
                    <a:gs pos="29000">
                      <a:srgbClr val="EFEFEF">
                        <a:lumMod val="10000"/>
                      </a:srgbClr>
                    </a:gs>
                  </a:gsLst>
                  <a:lin ang="5400000" scaled="0"/>
                </a:gradFill>
              </a:rPr>
              <a:t>Use your existing managed WAN to connect to Azure</a:t>
            </a:r>
          </a:p>
          <a:p>
            <a:pPr marL="171450" indent="-171450" defTabSz="914099" fontAlgn="base">
              <a:lnSpc>
                <a:spcPct val="90000"/>
              </a:lnSpc>
              <a:spcBef>
                <a:spcPct val="0"/>
              </a:spcBef>
              <a:spcAft>
                <a:spcPct val="0"/>
              </a:spcAft>
              <a:buFont typeface="Arial" panose="020B0604020202020204" pitchFamily="34" charset="0"/>
              <a:buChar char="•"/>
            </a:pPr>
            <a:r>
              <a:rPr lang="en-US" sz="1400" spc="-50" dirty="0">
                <a:gradFill>
                  <a:gsLst>
                    <a:gs pos="53097">
                      <a:srgbClr val="EFEFEF">
                        <a:lumMod val="10000"/>
                      </a:srgbClr>
                    </a:gs>
                    <a:gs pos="29000">
                      <a:srgbClr val="EFEFEF">
                        <a:lumMod val="10000"/>
                      </a:srgbClr>
                    </a:gs>
                  </a:gsLst>
                  <a:lin ang="5400000" scaled="0"/>
                </a:gradFill>
              </a:rPr>
              <a:t>Access Azure from any site on the provider’s WAN</a:t>
            </a:r>
            <a:br>
              <a:rPr lang="en-US" sz="1400" spc="-50" dirty="0">
                <a:gradFill>
                  <a:gsLst>
                    <a:gs pos="53097">
                      <a:srgbClr val="EFEFEF">
                        <a:lumMod val="10000"/>
                      </a:srgbClr>
                    </a:gs>
                    <a:gs pos="29000">
                      <a:srgbClr val="EFEFEF">
                        <a:lumMod val="10000"/>
                      </a:srgbClr>
                    </a:gs>
                  </a:gsLst>
                  <a:lin ang="5400000" scaled="0"/>
                </a:gradFill>
              </a:rPr>
            </a:br>
            <a:endParaRPr lang="en-US" sz="1400" spc="-50" dirty="0">
              <a:gradFill>
                <a:gsLst>
                  <a:gs pos="53097">
                    <a:srgbClr val="EFEFEF">
                      <a:lumMod val="10000"/>
                    </a:srgbClr>
                  </a:gs>
                  <a:gs pos="29000">
                    <a:srgbClr val="EFEFEF">
                      <a:lumMod val="10000"/>
                    </a:srgbClr>
                  </a:gs>
                </a:gsLst>
                <a:lin ang="5400000" scaled="0"/>
              </a:gradFill>
            </a:endParaRPr>
          </a:p>
        </p:txBody>
      </p:sp>
      <p:sp>
        <p:nvSpPr>
          <p:cNvPr id="2" name="Title 1"/>
          <p:cNvSpPr>
            <a:spLocks noGrp="1"/>
          </p:cNvSpPr>
          <p:nvPr>
            <p:ph type="title"/>
          </p:nvPr>
        </p:nvSpPr>
        <p:spPr/>
        <p:txBody>
          <a:bodyPr/>
          <a:lstStyle/>
          <a:p>
            <a:r>
              <a:rPr lang="en-US" dirty="0"/>
              <a:t>Two flavors of ExpressRoute</a:t>
            </a:r>
          </a:p>
        </p:txBody>
      </p:sp>
      <p:sp>
        <p:nvSpPr>
          <p:cNvPr id="92" name="Freeform 539"/>
          <p:cNvSpPr>
            <a:spLocks noChangeAspect="1"/>
          </p:cNvSpPr>
          <p:nvPr/>
        </p:nvSpPr>
        <p:spPr bwMode="auto">
          <a:xfrm>
            <a:off x="3745064" y="2160114"/>
            <a:ext cx="1229498" cy="67596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sp>
        <p:nvSpPr>
          <p:cNvPr id="93" name="Freeform 5"/>
          <p:cNvSpPr>
            <a:spLocks noEditPoints="1"/>
          </p:cNvSpPr>
          <p:nvPr/>
        </p:nvSpPr>
        <p:spPr bwMode="black">
          <a:xfrm>
            <a:off x="1732421" y="3258865"/>
            <a:ext cx="680879" cy="104843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sp>
        <p:nvSpPr>
          <p:cNvPr id="94" name="TextBox 50"/>
          <p:cNvSpPr txBox="1"/>
          <p:nvPr/>
        </p:nvSpPr>
        <p:spPr>
          <a:xfrm>
            <a:off x="1380171" y="4211983"/>
            <a:ext cx="1351573" cy="455857"/>
          </a:xfrm>
          <a:prstGeom prst="rect">
            <a:avLst/>
          </a:prstGeom>
          <a:noFill/>
        </p:spPr>
        <p:txBody>
          <a:bodyPr wrap="non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200" b="1" dirty="0">
                <a:gradFill>
                  <a:gsLst>
                    <a:gs pos="79646">
                      <a:srgbClr val="EFEFEF">
                        <a:lumMod val="10000"/>
                      </a:srgbClr>
                    </a:gs>
                    <a:gs pos="52000">
                      <a:srgbClr val="EFEFEF">
                        <a:lumMod val="10000"/>
                      </a:srgbClr>
                    </a:gs>
                  </a:gsLst>
                  <a:lin ang="5400000" scaled="0"/>
                </a:gradFill>
              </a:rPr>
              <a:t>Customer site</a:t>
            </a:r>
          </a:p>
        </p:txBody>
      </p:sp>
      <p:sp>
        <p:nvSpPr>
          <p:cNvPr id="95" name="Freeform 23"/>
          <p:cNvSpPr>
            <a:spLocks noEditPoints="1"/>
          </p:cNvSpPr>
          <p:nvPr/>
        </p:nvSpPr>
        <p:spPr bwMode="auto">
          <a:xfrm>
            <a:off x="4084383" y="3294689"/>
            <a:ext cx="505239" cy="976786"/>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sp>
        <p:nvSpPr>
          <p:cNvPr id="96" name="TextBox 50"/>
          <p:cNvSpPr txBox="1"/>
          <p:nvPr/>
        </p:nvSpPr>
        <p:spPr>
          <a:xfrm>
            <a:off x="3578006" y="4170513"/>
            <a:ext cx="1528801" cy="622056"/>
          </a:xfrm>
          <a:prstGeom prst="rect">
            <a:avLst/>
          </a:prstGeom>
          <a:noFill/>
        </p:spPr>
        <p:txBody>
          <a:bodyPr wrap="non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200" b="1" dirty="0" err="1">
                <a:gradFill>
                  <a:gsLst>
                    <a:gs pos="79646">
                      <a:srgbClr val="EFEFEF">
                        <a:lumMod val="10000"/>
                      </a:srgbClr>
                    </a:gs>
                    <a:gs pos="52000">
                      <a:srgbClr val="EFEFEF">
                        <a:lumMod val="10000"/>
                      </a:srgbClr>
                    </a:gs>
                  </a:gsLst>
                  <a:lin ang="5400000" scaled="0"/>
                </a:gradFill>
              </a:rPr>
              <a:t>ExpressRoute</a:t>
            </a:r>
            <a:endParaRPr lang="en-US" sz="1200" b="1" dirty="0">
              <a:gradFill>
                <a:gsLst>
                  <a:gs pos="79646">
                    <a:srgbClr val="EFEFEF">
                      <a:lumMod val="10000"/>
                    </a:srgbClr>
                  </a:gs>
                  <a:gs pos="52000">
                    <a:srgbClr val="EFEFEF">
                      <a:lumMod val="10000"/>
                    </a:srgbClr>
                  </a:gs>
                </a:gsLst>
                <a:lin ang="5400000" scaled="0"/>
              </a:gradFill>
            </a:endParaRPr>
          </a:p>
          <a:p>
            <a:pPr>
              <a:lnSpc>
                <a:spcPct val="90000"/>
              </a:lnSpc>
            </a:pPr>
            <a:r>
              <a:rPr lang="en-US" sz="1200" b="1" dirty="0">
                <a:gradFill>
                  <a:gsLst>
                    <a:gs pos="79646">
                      <a:srgbClr val="EFEFEF">
                        <a:lumMod val="10000"/>
                      </a:srgbClr>
                    </a:gs>
                    <a:gs pos="52000">
                      <a:srgbClr val="EFEFEF">
                        <a:lumMod val="10000"/>
                      </a:srgbClr>
                    </a:gs>
                  </a:gsLst>
                  <a:lin ang="5400000" scaled="0"/>
                </a:gradFill>
              </a:rPr>
              <a:t>partner location</a:t>
            </a:r>
          </a:p>
        </p:txBody>
      </p:sp>
      <p:cxnSp>
        <p:nvCxnSpPr>
          <p:cNvPr id="97" name="Straight Arrow Connector 96"/>
          <p:cNvCxnSpPr/>
          <p:nvPr/>
        </p:nvCxnSpPr>
        <p:spPr>
          <a:xfrm flipH="1">
            <a:off x="2413300" y="4036896"/>
            <a:ext cx="1671084" cy="0"/>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4332557" y="2839968"/>
            <a:ext cx="0" cy="492682"/>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0" name="TextBox 50"/>
          <p:cNvSpPr txBox="1"/>
          <p:nvPr/>
        </p:nvSpPr>
        <p:spPr>
          <a:xfrm>
            <a:off x="4407066" y="2753978"/>
            <a:ext cx="781482" cy="455857"/>
          </a:xfrm>
          <a:prstGeom prst="rect">
            <a:avLst/>
          </a:prstGeom>
          <a:noFill/>
        </p:spPr>
        <p:txBody>
          <a:bodyPr wrap="none" lIns="179285" tIns="143428" rIns="179285" bIns="143428" rtlCol="0">
            <a:spAutoFit/>
          </a:bodyPr>
          <a:lstStyle>
            <a:defPPr>
              <a:defRPr lang="en-US"/>
            </a:defPPr>
            <a:lvl1pPr defTabSz="914400">
              <a:lnSpc>
                <a:spcPct val="90000"/>
              </a:lnSpc>
              <a:defRPr sz="1200" b="1">
                <a:gradFill>
                  <a:gsLst>
                    <a:gs pos="25664">
                      <a:schemeClr val="tx1"/>
                    </a:gs>
                    <a:gs pos="52000">
                      <a:schemeClr val="tx1"/>
                    </a:gs>
                  </a:gsLst>
                  <a:lin ang="5400000" scaled="0"/>
                </a:gra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en-US" dirty="0">
                <a:gradFill>
                  <a:gsLst>
                    <a:gs pos="79646">
                      <a:srgbClr val="EFEFEF">
                        <a:lumMod val="10000"/>
                      </a:srgbClr>
                    </a:gs>
                    <a:gs pos="52000">
                      <a:srgbClr val="EFEFEF">
                        <a:lumMod val="10000"/>
                      </a:srgbClr>
                    </a:gs>
                  </a:gsLst>
                  <a:lin ang="5400000" scaled="0"/>
                </a:gradFill>
              </a:rPr>
              <a:t>Azure</a:t>
            </a:r>
          </a:p>
        </p:txBody>
      </p:sp>
      <p:sp>
        <p:nvSpPr>
          <p:cNvPr id="101" name="Freeform 5"/>
          <p:cNvSpPr>
            <a:spLocks noEditPoints="1"/>
          </p:cNvSpPr>
          <p:nvPr/>
        </p:nvSpPr>
        <p:spPr bwMode="black">
          <a:xfrm>
            <a:off x="7612700" y="3625950"/>
            <a:ext cx="492751" cy="758750"/>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sp>
        <p:nvSpPr>
          <p:cNvPr id="102" name="TextBox 50"/>
          <p:cNvSpPr txBox="1"/>
          <p:nvPr/>
        </p:nvSpPr>
        <p:spPr>
          <a:xfrm>
            <a:off x="7202132" y="4289384"/>
            <a:ext cx="1296623" cy="428157"/>
          </a:xfrm>
          <a:prstGeom prst="rect">
            <a:avLst/>
          </a:prstGeom>
          <a:noFill/>
        </p:spPr>
        <p:txBody>
          <a:bodyPr wrap="non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000" b="1" dirty="0">
                <a:gradFill>
                  <a:gsLst>
                    <a:gs pos="79646">
                      <a:srgbClr val="EFEFEF">
                        <a:lumMod val="10000"/>
                      </a:srgbClr>
                    </a:gs>
                    <a:gs pos="52000">
                      <a:srgbClr val="EFEFEF">
                        <a:lumMod val="10000"/>
                      </a:srgbClr>
                    </a:gs>
                  </a:gsLst>
                  <a:lin ang="5400000" scaled="0"/>
                </a:gradFill>
              </a:rPr>
              <a:t>Customer site 1</a:t>
            </a:r>
          </a:p>
        </p:txBody>
      </p:sp>
      <p:sp>
        <p:nvSpPr>
          <p:cNvPr id="103" name="Freeform 5"/>
          <p:cNvSpPr>
            <a:spLocks noEditPoints="1"/>
          </p:cNvSpPr>
          <p:nvPr/>
        </p:nvSpPr>
        <p:spPr bwMode="black">
          <a:xfrm>
            <a:off x="7612700" y="2482138"/>
            <a:ext cx="492751" cy="758750"/>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sp>
        <p:nvSpPr>
          <p:cNvPr id="104" name="TextBox 50"/>
          <p:cNvSpPr txBox="1"/>
          <p:nvPr/>
        </p:nvSpPr>
        <p:spPr>
          <a:xfrm>
            <a:off x="7202132" y="3145572"/>
            <a:ext cx="1296623" cy="428157"/>
          </a:xfrm>
          <a:prstGeom prst="rect">
            <a:avLst/>
          </a:prstGeom>
          <a:noFill/>
        </p:spPr>
        <p:txBody>
          <a:bodyPr wrap="non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000" b="1" dirty="0">
                <a:gradFill>
                  <a:gsLst>
                    <a:gs pos="79646">
                      <a:srgbClr val="EFEFEF">
                        <a:lumMod val="10000"/>
                      </a:srgbClr>
                    </a:gs>
                    <a:gs pos="52000">
                      <a:srgbClr val="EFEFEF">
                        <a:lumMod val="10000"/>
                      </a:srgbClr>
                    </a:gs>
                  </a:gsLst>
                  <a:lin ang="5400000" scaled="0"/>
                </a:gradFill>
              </a:rPr>
              <a:t>Customer site 2</a:t>
            </a:r>
          </a:p>
        </p:txBody>
      </p:sp>
      <p:sp>
        <p:nvSpPr>
          <p:cNvPr id="105" name="Freeform 5"/>
          <p:cNvSpPr>
            <a:spLocks noEditPoints="1"/>
          </p:cNvSpPr>
          <p:nvPr/>
        </p:nvSpPr>
        <p:spPr bwMode="black">
          <a:xfrm>
            <a:off x="8816626" y="2025355"/>
            <a:ext cx="492751" cy="758750"/>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sp>
        <p:nvSpPr>
          <p:cNvPr id="106" name="TextBox 50"/>
          <p:cNvSpPr txBox="1"/>
          <p:nvPr/>
        </p:nvSpPr>
        <p:spPr>
          <a:xfrm>
            <a:off x="8406058" y="2688789"/>
            <a:ext cx="1296623" cy="428157"/>
          </a:xfrm>
          <a:prstGeom prst="rect">
            <a:avLst/>
          </a:prstGeom>
          <a:noFill/>
        </p:spPr>
        <p:txBody>
          <a:bodyPr wrap="non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000" b="1" dirty="0">
                <a:gradFill>
                  <a:gsLst>
                    <a:gs pos="79646">
                      <a:srgbClr val="EFEFEF">
                        <a:lumMod val="10000"/>
                      </a:srgbClr>
                    </a:gs>
                    <a:gs pos="52000">
                      <a:srgbClr val="EFEFEF">
                        <a:lumMod val="10000"/>
                      </a:srgbClr>
                    </a:gs>
                  </a:gsLst>
                  <a:lin ang="5400000" scaled="0"/>
                </a:gradFill>
              </a:rPr>
              <a:t>Customer site 3</a:t>
            </a:r>
          </a:p>
        </p:txBody>
      </p:sp>
      <p:sp>
        <p:nvSpPr>
          <p:cNvPr id="110" name="Freeform 539"/>
          <p:cNvSpPr>
            <a:spLocks noChangeAspect="1"/>
          </p:cNvSpPr>
          <p:nvPr/>
        </p:nvSpPr>
        <p:spPr bwMode="auto">
          <a:xfrm>
            <a:off x="9863784" y="2389508"/>
            <a:ext cx="943247" cy="51858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sp>
        <p:nvSpPr>
          <p:cNvPr id="111" name="TextBox 50"/>
          <p:cNvSpPr txBox="1"/>
          <p:nvPr/>
        </p:nvSpPr>
        <p:spPr>
          <a:xfrm>
            <a:off x="10172789" y="2790598"/>
            <a:ext cx="709924" cy="428157"/>
          </a:xfrm>
          <a:prstGeom prst="rect">
            <a:avLst/>
          </a:prstGeom>
          <a:noFill/>
        </p:spPr>
        <p:txBody>
          <a:bodyPr wrap="none" lIns="179285" tIns="143428" rIns="179285" bIns="143428" rtlCol="0">
            <a:spAutoFit/>
          </a:bodyPr>
          <a:lstStyle>
            <a:defPPr>
              <a:defRPr lang="en-US"/>
            </a:defPPr>
            <a:lvl1pPr defTabSz="914400">
              <a:lnSpc>
                <a:spcPct val="90000"/>
              </a:lnSpc>
              <a:defRPr sz="1200" b="1">
                <a:gradFill>
                  <a:gsLst>
                    <a:gs pos="25664">
                      <a:schemeClr val="tx1"/>
                    </a:gs>
                    <a:gs pos="52000">
                      <a:schemeClr val="tx1"/>
                    </a:gs>
                  </a:gsLst>
                  <a:lin ang="5400000" scaled="0"/>
                </a:gra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en-US" sz="1000" dirty="0">
                <a:gradFill>
                  <a:gsLst>
                    <a:gs pos="79646">
                      <a:srgbClr val="EFEFEF">
                        <a:lumMod val="10000"/>
                      </a:srgbClr>
                    </a:gs>
                    <a:gs pos="52000">
                      <a:srgbClr val="EFEFEF">
                        <a:lumMod val="10000"/>
                      </a:srgbClr>
                    </a:gs>
                  </a:gsLst>
                  <a:lin ang="5400000" scaled="0"/>
                </a:gradFill>
              </a:rPr>
              <a:t>Azure</a:t>
            </a:r>
          </a:p>
        </p:txBody>
      </p:sp>
      <p:sp>
        <p:nvSpPr>
          <p:cNvPr id="112" name="Freeform 539"/>
          <p:cNvSpPr>
            <a:spLocks noChangeAspect="1"/>
          </p:cNvSpPr>
          <p:nvPr/>
        </p:nvSpPr>
        <p:spPr bwMode="auto">
          <a:xfrm>
            <a:off x="8477960" y="3364823"/>
            <a:ext cx="1614068" cy="8873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cxnSp>
        <p:nvCxnSpPr>
          <p:cNvPr id="113" name="Straight Arrow Connector 112"/>
          <p:cNvCxnSpPr/>
          <p:nvPr/>
        </p:nvCxnSpPr>
        <p:spPr>
          <a:xfrm flipH="1">
            <a:off x="8105451" y="4031278"/>
            <a:ext cx="612527" cy="0"/>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H="1" flipV="1">
            <a:off x="8343243" y="3417328"/>
            <a:ext cx="582831" cy="402439"/>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flipV="1">
            <a:off x="9123106" y="3004677"/>
            <a:ext cx="0" cy="532301"/>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9547620" y="2983202"/>
            <a:ext cx="442884" cy="649768"/>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TextBox 50"/>
          <p:cNvSpPr txBox="1"/>
          <p:nvPr/>
        </p:nvSpPr>
        <p:spPr>
          <a:xfrm>
            <a:off x="8834640" y="3659420"/>
            <a:ext cx="822711" cy="511256"/>
          </a:xfrm>
          <a:prstGeom prst="rect">
            <a:avLst/>
          </a:prstGeom>
          <a:noFill/>
        </p:spPr>
        <p:txBody>
          <a:bodyPr wrap="none" lIns="179285" tIns="143428" rIns="179285" bIns="143428" rtlCol="0">
            <a:spAutoFit/>
          </a:bodyPr>
          <a:lstStyle>
            <a:defPPr>
              <a:defRPr lang="en-US"/>
            </a:defPPr>
            <a:lvl1pPr defTabSz="914400">
              <a:lnSpc>
                <a:spcPct val="90000"/>
              </a:lnSpc>
              <a:defRPr sz="1200" b="1">
                <a:gradFill>
                  <a:gsLst>
                    <a:gs pos="25664">
                      <a:schemeClr val="tx1"/>
                    </a:gs>
                    <a:gs pos="52000">
                      <a:schemeClr val="tx1"/>
                    </a:gs>
                  </a:gsLst>
                  <a:lin ang="5400000" scaled="0"/>
                </a:gra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en-US" sz="1600" dirty="0">
                <a:solidFill>
                  <a:schemeClr val="bg1"/>
                </a:solidFill>
              </a:rPr>
              <a:t>WAN</a:t>
            </a:r>
          </a:p>
        </p:txBody>
      </p:sp>
      <p:grpSp>
        <p:nvGrpSpPr>
          <p:cNvPr id="46" name="Group 45"/>
          <p:cNvGrpSpPr/>
          <p:nvPr/>
        </p:nvGrpSpPr>
        <p:grpSpPr>
          <a:xfrm>
            <a:off x="1650790" y="2052671"/>
            <a:ext cx="1048068" cy="1076129"/>
            <a:chOff x="1487553" y="2335312"/>
            <a:chExt cx="1117050" cy="1146958"/>
          </a:xfrm>
        </p:grpSpPr>
        <p:sp>
          <p:nvSpPr>
            <p:cNvPr id="47" name="Oval 46"/>
            <p:cNvSpPr/>
            <p:nvPr/>
          </p:nvSpPr>
          <p:spPr bwMode="auto">
            <a:xfrm>
              <a:off x="1487553" y="2335312"/>
              <a:ext cx="1117050" cy="1117050"/>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rgbClr val="505050"/>
                    </a:gs>
                    <a:gs pos="28000">
                      <a:srgbClr val="505050"/>
                    </a:gs>
                  </a:gsLst>
                  <a:lin ang="5400000" scaled="0"/>
                </a:gradFill>
              </a:endParaRPr>
            </a:p>
          </p:txBody>
        </p:sp>
        <p:sp>
          <p:nvSpPr>
            <p:cNvPr id="48" name="Freeform 47"/>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defTabSz="932503"/>
              <a:endParaRPr lang="en-US">
                <a:solidFill>
                  <a:srgbClr val="00188F"/>
                </a:solidFill>
              </a:endParaRPr>
            </a:p>
          </p:txBody>
        </p:sp>
        <p:sp>
          <p:nvSpPr>
            <p:cNvPr id="49" name="TextBox 48"/>
            <p:cNvSpPr txBox="1"/>
            <p:nvPr/>
          </p:nvSpPr>
          <p:spPr>
            <a:xfrm>
              <a:off x="1623334" y="2854406"/>
              <a:ext cx="845488" cy="627864"/>
            </a:xfrm>
            <a:prstGeom prst="rect">
              <a:avLst/>
            </a:prstGeom>
            <a:noFill/>
          </p:spPr>
          <p:txBody>
            <a:bodyPr wrap="none" lIns="182880" tIns="146304" rIns="182880" bIns="146304" rtlCol="0">
              <a:spAutoFit/>
            </a:bodyPr>
            <a:lstStyle/>
            <a:p>
              <a:pPr algn="ctr" defTabSz="932503">
                <a:lnSpc>
                  <a:spcPct val="90000"/>
                </a:lnSpc>
              </a:pPr>
              <a:r>
                <a:rPr lang="en-US" sz="1200" spc="-50" dirty="0">
                  <a:solidFill>
                    <a:srgbClr val="00188F"/>
                  </a:solidFill>
                </a:rPr>
                <a:t>Public</a:t>
              </a:r>
            </a:p>
            <a:p>
              <a:pPr algn="ctr" defTabSz="932503">
                <a:lnSpc>
                  <a:spcPct val="90000"/>
                </a:lnSpc>
              </a:pPr>
              <a:r>
                <a:rPr lang="en-US" sz="1200" spc="-50" dirty="0">
                  <a:solidFill>
                    <a:srgbClr val="00188F"/>
                  </a:solidFill>
                </a:rPr>
                <a:t>internet</a:t>
              </a:r>
            </a:p>
          </p:txBody>
        </p:sp>
      </p:grpSp>
      <p:grpSp>
        <p:nvGrpSpPr>
          <p:cNvPr id="50" name="Group 49"/>
          <p:cNvGrpSpPr/>
          <p:nvPr/>
        </p:nvGrpSpPr>
        <p:grpSpPr>
          <a:xfrm>
            <a:off x="10510208" y="3713839"/>
            <a:ext cx="805350" cy="799215"/>
            <a:chOff x="1438037" y="2335312"/>
            <a:chExt cx="1216084" cy="1206822"/>
          </a:xfrm>
        </p:grpSpPr>
        <p:sp>
          <p:nvSpPr>
            <p:cNvPr id="51" name="Oval 50"/>
            <p:cNvSpPr/>
            <p:nvPr/>
          </p:nvSpPr>
          <p:spPr bwMode="auto">
            <a:xfrm>
              <a:off x="1487553" y="2335312"/>
              <a:ext cx="1117050" cy="1117050"/>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rgbClr val="505050"/>
                    </a:gs>
                    <a:gs pos="28000">
                      <a:srgbClr val="505050"/>
                    </a:gs>
                  </a:gsLst>
                  <a:lin ang="5400000" scaled="0"/>
                </a:gradFill>
              </a:endParaRPr>
            </a:p>
          </p:txBody>
        </p:sp>
        <p:sp>
          <p:nvSpPr>
            <p:cNvPr id="52" name="Freeform 51"/>
            <p:cNvSpPr>
              <a:spLocks noChangeAspect="1" noEditPoints="1"/>
            </p:cNvSpPr>
            <p:nvPr/>
          </p:nvSpPr>
          <p:spPr bwMode="auto">
            <a:xfrm>
              <a:off x="1794198" y="2442728"/>
              <a:ext cx="514351"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defTabSz="932503"/>
              <a:endParaRPr lang="en-US">
                <a:solidFill>
                  <a:srgbClr val="00188F"/>
                </a:solidFill>
              </a:endParaRPr>
            </a:p>
          </p:txBody>
        </p:sp>
        <p:sp>
          <p:nvSpPr>
            <p:cNvPr id="53" name="TextBox 52"/>
            <p:cNvSpPr txBox="1"/>
            <p:nvPr/>
          </p:nvSpPr>
          <p:spPr>
            <a:xfrm>
              <a:off x="1438037" y="2635881"/>
              <a:ext cx="1216084" cy="906253"/>
            </a:xfrm>
            <a:prstGeom prst="rect">
              <a:avLst/>
            </a:prstGeom>
            <a:noFill/>
          </p:spPr>
          <p:txBody>
            <a:bodyPr wrap="none" lIns="182880" tIns="146304" rIns="182880" bIns="146304" rtlCol="0">
              <a:spAutoFit/>
            </a:bodyPr>
            <a:lstStyle/>
            <a:p>
              <a:pPr algn="ctr" defTabSz="932503">
                <a:lnSpc>
                  <a:spcPct val="90000"/>
                </a:lnSpc>
              </a:pPr>
              <a:r>
                <a:rPr lang="en-US" sz="1100" spc="-50" dirty="0">
                  <a:solidFill>
                    <a:srgbClr val="00188F"/>
                  </a:solidFill>
                </a:rPr>
                <a:t>Public</a:t>
              </a:r>
            </a:p>
            <a:p>
              <a:pPr algn="ctr" defTabSz="932503">
                <a:lnSpc>
                  <a:spcPct val="90000"/>
                </a:lnSpc>
              </a:pPr>
              <a:r>
                <a:rPr lang="en-US" sz="1100" spc="-50" dirty="0">
                  <a:solidFill>
                    <a:srgbClr val="00188F"/>
                  </a:solidFill>
                </a:rPr>
                <a:t>internet</a:t>
              </a:r>
            </a:p>
          </p:txBody>
        </p:sp>
      </p:grpSp>
    </p:spTree>
    <p:extLst>
      <p:ext uri="{BB962C8B-B14F-4D97-AF65-F5344CB8AC3E}">
        <p14:creationId xmlns:p14="http://schemas.microsoft.com/office/powerpoint/2010/main" val="4901371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Exchange or Network Service Provider</a:t>
            </a:r>
          </a:p>
        </p:txBody>
      </p:sp>
      <p:graphicFrame>
        <p:nvGraphicFramePr>
          <p:cNvPr id="4" name="Table 3"/>
          <p:cNvGraphicFramePr>
            <a:graphicFrameLocks noGrp="1"/>
          </p:cNvGraphicFramePr>
          <p:nvPr>
            <p:extLst/>
          </p:nvPr>
        </p:nvGraphicFramePr>
        <p:xfrm>
          <a:off x="274637" y="1577022"/>
          <a:ext cx="11737167" cy="451104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gridCol w="4574367">
                  <a:extLst>
                    <a:ext uri="{9D8B030D-6E8A-4147-A177-3AD203B41FA5}">
                      <a16:colId xmlns:a16="http://schemas.microsoft.com/office/drawing/2014/main" val="20002"/>
                    </a:ext>
                  </a:extLst>
                </a:gridCol>
              </a:tblGrid>
              <a:tr h="701040">
                <a:tc>
                  <a:txBody>
                    <a:bodyPr/>
                    <a:lstStyle/>
                    <a:p>
                      <a:endParaRPr lang="en-US" dirty="0"/>
                    </a:p>
                  </a:txBody>
                  <a:tcPr/>
                </a:tc>
                <a:tc>
                  <a:txBody>
                    <a:bodyPr/>
                    <a:lstStyle/>
                    <a:p>
                      <a:r>
                        <a:rPr lang="en-US" dirty="0"/>
                        <a:t>Connectivity through Exchange providers (IXP)</a:t>
                      </a:r>
                    </a:p>
                  </a:txBody>
                  <a:tcPr/>
                </a:tc>
                <a:tc>
                  <a:txBody>
                    <a:bodyPr/>
                    <a:lstStyle/>
                    <a:p>
                      <a:r>
                        <a:rPr lang="en-US" dirty="0"/>
                        <a:t>Connectivity through network service providers (NSP)</a:t>
                      </a:r>
                    </a:p>
                  </a:txBody>
                  <a:tcPr/>
                </a:tc>
                <a:extLst>
                  <a:ext uri="{0D108BD9-81ED-4DB2-BD59-A6C34878D82A}">
                    <a16:rowId xmlns:a16="http://schemas.microsoft.com/office/drawing/2014/main" val="10000"/>
                  </a:ext>
                </a:extLst>
              </a:tr>
              <a:tr h="701040">
                <a:tc>
                  <a:txBody>
                    <a:bodyPr/>
                    <a:lstStyle/>
                    <a:p>
                      <a:r>
                        <a:rPr lang="en-US" sz="2000" dirty="0"/>
                        <a:t>Customer</a:t>
                      </a:r>
                      <a:endParaRPr lang="en-US" sz="2000" b="1" dirty="0"/>
                    </a:p>
                  </a:txBody>
                  <a:tcPr anchor="ctr"/>
                </a:tc>
                <a:tc>
                  <a:txBody>
                    <a:bodyPr/>
                    <a:lstStyle/>
                    <a:p>
                      <a:pPr marL="285750" indent="-285750">
                        <a:buFont typeface="Arial" panose="020B0604020202020204" pitchFamily="34" charset="0"/>
                        <a:buChar char="•"/>
                      </a:pPr>
                      <a:r>
                        <a:rPr lang="en-US" sz="2000" dirty="0"/>
                        <a:t>Already in co-lo</a:t>
                      </a:r>
                      <a:r>
                        <a:rPr lang="en-US" sz="2000" baseline="0" dirty="0"/>
                        <a:t> facilities</a:t>
                      </a:r>
                    </a:p>
                    <a:p>
                      <a:pPr marL="285750" indent="-285750">
                        <a:buFont typeface="Arial" panose="020B0604020202020204" pitchFamily="34" charset="0"/>
                        <a:buChar char="•"/>
                      </a:pPr>
                      <a:r>
                        <a:rPr lang="en-US" sz="2000" baseline="0" dirty="0"/>
                        <a:t>Point-to-point connection</a:t>
                      </a:r>
                      <a:endParaRPr lang="en-US" sz="2000" dirty="0"/>
                    </a:p>
                  </a:txBody>
                  <a:tcPr/>
                </a:tc>
                <a:tc>
                  <a:txBody>
                    <a:bodyPr/>
                    <a:lstStyle/>
                    <a:p>
                      <a:pPr marL="285750" indent="-285750">
                        <a:buFont typeface="Arial" panose="020B0604020202020204" pitchFamily="34" charset="0"/>
                        <a:buChar char="•"/>
                      </a:pPr>
                      <a:r>
                        <a:rPr lang="en-US" sz="2000" dirty="0"/>
                        <a:t>Already using NSP’s VPN services</a:t>
                      </a:r>
                    </a:p>
                    <a:p>
                      <a:pPr marL="285750" indent="-285750">
                        <a:buFont typeface="Arial" panose="020B0604020202020204" pitchFamily="34" charset="0"/>
                        <a:buChar char="•"/>
                      </a:pPr>
                      <a:r>
                        <a:rPr lang="en-US" sz="2000" dirty="0"/>
                        <a:t>Multi-point connections (access from any site)</a:t>
                      </a:r>
                    </a:p>
                  </a:txBody>
                  <a:tcPr/>
                </a:tc>
                <a:extLst>
                  <a:ext uri="{0D108BD9-81ED-4DB2-BD59-A6C34878D82A}">
                    <a16:rowId xmlns:a16="http://schemas.microsoft.com/office/drawing/2014/main" val="10001"/>
                  </a:ext>
                </a:extLst>
              </a:tr>
              <a:tr h="701040">
                <a:tc>
                  <a:txBody>
                    <a:bodyPr/>
                    <a:lstStyle/>
                    <a:p>
                      <a:r>
                        <a:rPr lang="en-US" sz="2000" dirty="0"/>
                        <a:t>Supported bandwidth options</a:t>
                      </a:r>
                      <a:endParaRPr lang="en-US" sz="2000" b="1" dirty="0"/>
                    </a:p>
                  </a:txBody>
                  <a:tcPr anchor="ctr"/>
                </a:tc>
                <a:tc>
                  <a:txBody>
                    <a:bodyPr/>
                    <a:lstStyle/>
                    <a:p>
                      <a:r>
                        <a:rPr lang="en-US" sz="2000" dirty="0"/>
                        <a:t>200, 500Mbps, 1</a:t>
                      </a:r>
                      <a:r>
                        <a:rPr lang="en-US" sz="2000" baseline="0" dirty="0"/>
                        <a:t> or </a:t>
                      </a:r>
                      <a:r>
                        <a:rPr lang="en-US" sz="2000" dirty="0"/>
                        <a:t>10Gbps</a:t>
                      </a:r>
                    </a:p>
                  </a:txBody>
                  <a:tcPr/>
                </a:tc>
                <a:tc>
                  <a:txBody>
                    <a:bodyPr/>
                    <a:lstStyle/>
                    <a:p>
                      <a:r>
                        <a:rPr lang="en-US" sz="2000" dirty="0"/>
                        <a:t>10,</a:t>
                      </a:r>
                      <a:r>
                        <a:rPr lang="en-US" sz="2000" baseline="0" dirty="0"/>
                        <a:t> 50, 100, 500Mbps, 1Gbps</a:t>
                      </a:r>
                      <a:endParaRPr lang="en-US" sz="2000" dirty="0"/>
                    </a:p>
                  </a:txBody>
                  <a:tcPr/>
                </a:tc>
                <a:extLst>
                  <a:ext uri="{0D108BD9-81ED-4DB2-BD59-A6C34878D82A}">
                    <a16:rowId xmlns:a16="http://schemas.microsoft.com/office/drawing/2014/main" val="10002"/>
                  </a:ext>
                </a:extLst>
              </a:tr>
              <a:tr h="701040">
                <a:tc>
                  <a:txBody>
                    <a:bodyPr/>
                    <a:lstStyle/>
                    <a:p>
                      <a:r>
                        <a:rPr lang="en-US" sz="2000" dirty="0"/>
                        <a:t>Pricing &amp; data transfer</a:t>
                      </a:r>
                      <a:endParaRPr lang="en-US" sz="2000" b="1" dirty="0"/>
                    </a:p>
                  </a:txBody>
                  <a:tcPr anchor="ctr"/>
                </a:tc>
                <a:tc>
                  <a:txBody>
                    <a:bodyPr/>
                    <a:lstStyle/>
                    <a:p>
                      <a:r>
                        <a:rPr lang="en-US" sz="2000" dirty="0"/>
                        <a:t>Throughput-based</a:t>
                      </a:r>
                      <a:r>
                        <a:rPr lang="en-US" sz="2000" baseline="0" dirty="0"/>
                        <a:t> tiers; separate data charges</a:t>
                      </a:r>
                      <a:endParaRPr lang="en-US" sz="2000" dirty="0"/>
                    </a:p>
                  </a:txBody>
                  <a:tcPr/>
                </a:tc>
                <a:tc>
                  <a:txBody>
                    <a:bodyPr/>
                    <a:lstStyle/>
                    <a:p>
                      <a:r>
                        <a:rPr lang="en-US" sz="2000" dirty="0"/>
                        <a:t>Throughput</a:t>
                      </a:r>
                      <a:r>
                        <a:rPr lang="en-US" sz="2000" baseline="0" dirty="0"/>
                        <a:t>-based tiers with unlimited data transfer</a:t>
                      </a:r>
                      <a:endParaRPr lang="en-US" sz="2000" dirty="0"/>
                    </a:p>
                  </a:txBody>
                  <a:tcPr/>
                </a:tc>
                <a:extLst>
                  <a:ext uri="{0D108BD9-81ED-4DB2-BD59-A6C34878D82A}">
                    <a16:rowId xmlns:a16="http://schemas.microsoft.com/office/drawing/2014/main" val="10003"/>
                  </a:ext>
                </a:extLst>
              </a:tr>
              <a:tr h="701040">
                <a:tc>
                  <a:txBody>
                    <a:bodyPr/>
                    <a:lstStyle/>
                    <a:p>
                      <a:r>
                        <a:rPr lang="en-US" sz="2000" dirty="0"/>
                        <a:t>Routing</a:t>
                      </a:r>
                      <a:endParaRPr lang="en-US" sz="2000" b="1" dirty="0"/>
                    </a:p>
                  </a:txBody>
                  <a:tcPr anchor="ctr"/>
                </a:tc>
                <a:tc>
                  <a:txBody>
                    <a:bodyPr/>
                    <a:lstStyle/>
                    <a:p>
                      <a:r>
                        <a:rPr lang="en-US" sz="2000" dirty="0"/>
                        <a:t>Managed by ExpressRoute customer</a:t>
                      </a:r>
                    </a:p>
                  </a:txBody>
                  <a:tcPr/>
                </a:tc>
                <a:tc>
                  <a:txBody>
                    <a:bodyPr/>
                    <a:lstStyle/>
                    <a:p>
                      <a:r>
                        <a:rPr lang="en-US" sz="2000" dirty="0"/>
                        <a:t>Managed by NSP</a:t>
                      </a:r>
                    </a:p>
                  </a:txBody>
                  <a:tcPr/>
                </a:tc>
                <a:extLst>
                  <a:ext uri="{0D108BD9-81ED-4DB2-BD59-A6C34878D82A}">
                    <a16:rowId xmlns:a16="http://schemas.microsoft.com/office/drawing/2014/main" val="10004"/>
                  </a:ext>
                </a:extLst>
              </a:tr>
              <a:tr h="701040">
                <a:tc>
                  <a:txBody>
                    <a:bodyPr/>
                    <a:lstStyle/>
                    <a:p>
                      <a:r>
                        <a:rPr lang="en-US" sz="2000" dirty="0"/>
                        <a:t>High</a:t>
                      </a:r>
                      <a:r>
                        <a:rPr lang="en-US" sz="2000" baseline="0" dirty="0"/>
                        <a:t> availability</a:t>
                      </a:r>
                      <a:endParaRPr lang="en-US" sz="2000" b="1" dirty="0"/>
                    </a:p>
                  </a:txBody>
                  <a:tcPr anchor="ctr"/>
                </a:tc>
                <a:tc>
                  <a:txBody>
                    <a:bodyPr/>
                    <a:lstStyle/>
                    <a:p>
                      <a:r>
                        <a:rPr lang="en-US" sz="2000" dirty="0"/>
                        <a:t>Customer deploys two</a:t>
                      </a:r>
                      <a:r>
                        <a:rPr lang="en-US" sz="2000" baseline="0" dirty="0"/>
                        <a:t> routers in the co-location </a:t>
                      </a:r>
                      <a:endParaRPr lang="en-US" sz="2000" dirty="0"/>
                    </a:p>
                  </a:txBody>
                  <a:tcPr/>
                </a:tc>
                <a:tc>
                  <a:txBody>
                    <a:bodyPr/>
                    <a:lstStyle/>
                    <a:p>
                      <a:r>
                        <a:rPr lang="en-US" sz="2000" dirty="0"/>
                        <a:t>NSP</a:t>
                      </a:r>
                      <a:r>
                        <a:rPr lang="en-US" sz="2000" baseline="0" dirty="0"/>
                        <a:t> provides redundant connectivity</a:t>
                      </a:r>
                      <a:endParaRPr lang="en-US" sz="20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734402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ExpressRoute</a:t>
            </a:r>
            <a:r>
              <a:rPr lang="en-US" dirty="0"/>
              <a:t> Pricing</a:t>
            </a:r>
          </a:p>
        </p:txBody>
      </p:sp>
      <p:sp>
        <p:nvSpPr>
          <p:cNvPr id="20" name="Rectangle 19"/>
          <p:cNvSpPr/>
          <p:nvPr/>
        </p:nvSpPr>
        <p:spPr bwMode="auto">
          <a:xfrm>
            <a:off x="274638" y="1213632"/>
            <a:ext cx="5737671" cy="670983"/>
          </a:xfrm>
          <a:prstGeom prst="rect">
            <a:avLst/>
          </a:prstGeom>
          <a:solidFill>
            <a:schemeClr val="tx2"/>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800" b="1" spc="-50" dirty="0">
                <a:solidFill>
                  <a:schemeClr val="bg1"/>
                </a:solidFill>
                <a:latin typeface="Segoe UI Light"/>
              </a:rPr>
              <a:t>Exchange Provider</a:t>
            </a:r>
          </a:p>
        </p:txBody>
      </p:sp>
      <p:sp>
        <p:nvSpPr>
          <p:cNvPr id="21" name="Rectangle 20"/>
          <p:cNvSpPr/>
          <p:nvPr/>
        </p:nvSpPr>
        <p:spPr bwMode="auto">
          <a:xfrm>
            <a:off x="6076165" y="1213632"/>
            <a:ext cx="6123773" cy="670983"/>
          </a:xfrm>
          <a:prstGeom prst="rect">
            <a:avLst/>
          </a:prstGeom>
          <a:solidFill>
            <a:schemeClr val="accent5"/>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800" b="1" spc="-50" dirty="0">
                <a:gradFill>
                  <a:gsLst>
                    <a:gs pos="86726">
                      <a:srgbClr val="EFEFEF"/>
                    </a:gs>
                    <a:gs pos="36283">
                      <a:srgbClr val="EFEFEF"/>
                    </a:gs>
                  </a:gsLst>
                  <a:lin ang="5400000" scaled="0"/>
                </a:gradFill>
                <a:latin typeface="Segoe UI Light"/>
              </a:rPr>
              <a:t>Network Service Provider</a:t>
            </a:r>
          </a:p>
        </p:txBody>
      </p:sp>
      <p:grpSp>
        <p:nvGrpSpPr>
          <p:cNvPr id="7" name="Group 6"/>
          <p:cNvGrpSpPr/>
          <p:nvPr/>
        </p:nvGrpSpPr>
        <p:grpSpPr>
          <a:xfrm>
            <a:off x="6319448" y="2916318"/>
            <a:ext cx="5552455" cy="3927927"/>
            <a:chOff x="6319448" y="2916318"/>
            <a:chExt cx="5552455" cy="3927927"/>
          </a:xfrm>
        </p:grpSpPr>
        <p:sp>
          <p:nvSpPr>
            <p:cNvPr id="22" name="Rectangle 21"/>
            <p:cNvSpPr/>
            <p:nvPr/>
          </p:nvSpPr>
          <p:spPr bwMode="auto">
            <a:xfrm>
              <a:off x="9248531" y="5612026"/>
              <a:ext cx="1738947" cy="1232219"/>
            </a:xfrm>
            <a:prstGeom prst="rect">
              <a:avLst/>
            </a:prstGeom>
            <a:solidFill>
              <a:schemeClr val="bg1">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b="1" spc="-50" dirty="0">
                  <a:solidFill>
                    <a:schemeClr val="tx1"/>
                  </a:solidFill>
                </a:rPr>
                <a:t>Per month:</a:t>
              </a:r>
            </a:p>
            <a:p>
              <a:pPr defTabSz="914099" fontAlgn="base">
                <a:lnSpc>
                  <a:spcPct val="90000"/>
                </a:lnSpc>
                <a:spcBef>
                  <a:spcPct val="0"/>
                </a:spcBef>
                <a:spcAft>
                  <a:spcPct val="0"/>
                </a:spcAft>
              </a:pPr>
              <a:endParaRPr lang="en-US" sz="2000" spc="-50" dirty="0">
                <a:solidFill>
                  <a:schemeClr val="tx1"/>
                </a:solidFill>
              </a:endParaRPr>
            </a:p>
            <a:p>
              <a:pPr defTabSz="914099" fontAlgn="base">
                <a:lnSpc>
                  <a:spcPct val="90000"/>
                </a:lnSpc>
                <a:spcBef>
                  <a:spcPct val="0"/>
                </a:spcBef>
                <a:spcAft>
                  <a:spcPct val="0"/>
                </a:spcAft>
              </a:pPr>
              <a:r>
                <a:rPr lang="en-US" sz="3200" spc="-50" dirty="0">
                  <a:solidFill>
                    <a:schemeClr val="tx1"/>
                  </a:solidFill>
                </a:rPr>
                <a:t>$8,700</a:t>
              </a:r>
            </a:p>
          </p:txBody>
        </p:sp>
        <p:sp>
          <p:nvSpPr>
            <p:cNvPr id="23" name="Rectangle 22"/>
            <p:cNvSpPr/>
            <p:nvPr/>
          </p:nvSpPr>
          <p:spPr bwMode="auto">
            <a:xfrm>
              <a:off x="7314842" y="5612026"/>
              <a:ext cx="1738947" cy="1232219"/>
            </a:xfrm>
            <a:prstGeom prst="rect">
              <a:avLst/>
            </a:prstGeom>
            <a:solidFill>
              <a:schemeClr val="bg1">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b="1" spc="-50" dirty="0">
                  <a:solidFill>
                    <a:schemeClr val="tx1"/>
                  </a:solidFill>
                </a:rPr>
                <a:t>Per month:</a:t>
              </a:r>
            </a:p>
            <a:p>
              <a:pPr defTabSz="914099" fontAlgn="base">
                <a:lnSpc>
                  <a:spcPct val="90000"/>
                </a:lnSpc>
                <a:spcBef>
                  <a:spcPct val="0"/>
                </a:spcBef>
                <a:spcAft>
                  <a:spcPct val="0"/>
                </a:spcAft>
              </a:pPr>
              <a:endParaRPr lang="en-US" sz="2000" spc="-50" dirty="0">
                <a:solidFill>
                  <a:schemeClr val="tx1"/>
                </a:solidFill>
              </a:endParaRPr>
            </a:p>
            <a:p>
              <a:pPr defTabSz="914099" fontAlgn="base">
                <a:lnSpc>
                  <a:spcPct val="90000"/>
                </a:lnSpc>
                <a:spcBef>
                  <a:spcPct val="0"/>
                </a:spcBef>
                <a:spcAft>
                  <a:spcPct val="0"/>
                </a:spcAft>
              </a:pPr>
              <a:r>
                <a:rPr lang="en-US" sz="3200" spc="-50" dirty="0">
                  <a:solidFill>
                    <a:schemeClr val="tx1"/>
                  </a:solidFill>
                </a:rPr>
                <a:t>$5,200</a:t>
              </a:r>
            </a:p>
          </p:txBody>
        </p:sp>
        <p:sp>
          <p:nvSpPr>
            <p:cNvPr id="24" name="Rectangle 23"/>
            <p:cNvSpPr/>
            <p:nvPr/>
          </p:nvSpPr>
          <p:spPr bwMode="auto">
            <a:xfrm>
              <a:off x="10132955" y="3589418"/>
              <a:ext cx="1738947" cy="1232219"/>
            </a:xfrm>
            <a:prstGeom prst="rect">
              <a:avLst/>
            </a:prstGeom>
            <a:solidFill>
              <a:schemeClr val="bg1">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b="1" spc="-50" dirty="0">
                  <a:solidFill>
                    <a:schemeClr val="tx1"/>
                  </a:solidFill>
                </a:rPr>
                <a:t>Per month:</a:t>
              </a:r>
            </a:p>
            <a:p>
              <a:pPr defTabSz="914099" fontAlgn="base">
                <a:lnSpc>
                  <a:spcPct val="90000"/>
                </a:lnSpc>
                <a:spcBef>
                  <a:spcPct val="0"/>
                </a:spcBef>
                <a:spcAft>
                  <a:spcPct val="0"/>
                </a:spcAft>
              </a:pPr>
              <a:endParaRPr lang="en-US" sz="2000" b="1" spc="-50" dirty="0">
                <a:solidFill>
                  <a:schemeClr val="tx1"/>
                </a:solidFill>
              </a:endParaRPr>
            </a:p>
            <a:p>
              <a:pPr defTabSz="914099" fontAlgn="base">
                <a:lnSpc>
                  <a:spcPct val="90000"/>
                </a:lnSpc>
                <a:spcBef>
                  <a:spcPct val="0"/>
                </a:spcBef>
                <a:spcAft>
                  <a:spcPct val="0"/>
                </a:spcAft>
              </a:pPr>
              <a:r>
                <a:rPr lang="en-US" sz="3200" spc="-50" dirty="0">
                  <a:solidFill>
                    <a:schemeClr val="tx1"/>
                  </a:solidFill>
                </a:rPr>
                <a:t>$1,300</a:t>
              </a:r>
            </a:p>
          </p:txBody>
        </p:sp>
        <p:sp>
          <p:nvSpPr>
            <p:cNvPr id="25" name="Rectangle 24"/>
            <p:cNvSpPr/>
            <p:nvPr/>
          </p:nvSpPr>
          <p:spPr bwMode="auto">
            <a:xfrm>
              <a:off x="8234767" y="3589418"/>
              <a:ext cx="1738947" cy="1232219"/>
            </a:xfrm>
            <a:prstGeom prst="rect">
              <a:avLst/>
            </a:prstGeom>
            <a:solidFill>
              <a:schemeClr val="bg1">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b="1" spc="-50" dirty="0">
                  <a:solidFill>
                    <a:schemeClr val="tx1"/>
                  </a:solidFill>
                </a:rPr>
                <a:t>Per month:</a:t>
              </a:r>
            </a:p>
            <a:p>
              <a:pPr defTabSz="914099" fontAlgn="base">
                <a:lnSpc>
                  <a:spcPct val="90000"/>
                </a:lnSpc>
                <a:spcBef>
                  <a:spcPct val="0"/>
                </a:spcBef>
                <a:spcAft>
                  <a:spcPct val="0"/>
                </a:spcAft>
              </a:pPr>
              <a:endParaRPr lang="en-US" sz="2000" spc="-50" dirty="0">
                <a:solidFill>
                  <a:schemeClr val="tx1"/>
                </a:solidFill>
              </a:endParaRPr>
            </a:p>
            <a:p>
              <a:pPr defTabSz="914099" fontAlgn="base">
                <a:lnSpc>
                  <a:spcPct val="90000"/>
                </a:lnSpc>
                <a:spcBef>
                  <a:spcPct val="0"/>
                </a:spcBef>
                <a:spcAft>
                  <a:spcPct val="0"/>
                </a:spcAft>
              </a:pPr>
              <a:r>
                <a:rPr lang="en-US" sz="3200" spc="-50" dirty="0">
                  <a:solidFill>
                    <a:schemeClr val="tx1"/>
                  </a:solidFill>
                </a:rPr>
                <a:t>$872</a:t>
              </a:r>
            </a:p>
          </p:txBody>
        </p:sp>
        <p:sp>
          <p:nvSpPr>
            <p:cNvPr id="26" name="Rectangle 25"/>
            <p:cNvSpPr/>
            <p:nvPr/>
          </p:nvSpPr>
          <p:spPr bwMode="auto">
            <a:xfrm>
              <a:off x="6319448" y="3589419"/>
              <a:ext cx="1738947" cy="1232218"/>
            </a:xfrm>
            <a:prstGeom prst="rect">
              <a:avLst/>
            </a:prstGeom>
            <a:solidFill>
              <a:schemeClr val="bg1">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b="1" spc="-50" dirty="0">
                  <a:solidFill>
                    <a:schemeClr val="tx1"/>
                  </a:solidFill>
                </a:rPr>
                <a:t>Per month:</a:t>
              </a:r>
            </a:p>
            <a:p>
              <a:pPr defTabSz="914099" fontAlgn="base">
                <a:lnSpc>
                  <a:spcPct val="90000"/>
                </a:lnSpc>
                <a:spcBef>
                  <a:spcPct val="0"/>
                </a:spcBef>
                <a:spcAft>
                  <a:spcPct val="0"/>
                </a:spcAft>
              </a:pPr>
              <a:endParaRPr lang="en-US" sz="2000" spc="-50" dirty="0">
                <a:solidFill>
                  <a:schemeClr val="tx1"/>
                </a:solidFill>
              </a:endParaRPr>
            </a:p>
            <a:p>
              <a:pPr defTabSz="914099" fontAlgn="base">
                <a:lnSpc>
                  <a:spcPct val="90000"/>
                </a:lnSpc>
                <a:spcBef>
                  <a:spcPct val="0"/>
                </a:spcBef>
                <a:spcAft>
                  <a:spcPct val="0"/>
                </a:spcAft>
              </a:pPr>
              <a:r>
                <a:rPr lang="en-US" sz="3200" spc="-50" dirty="0">
                  <a:solidFill>
                    <a:schemeClr val="tx1"/>
                  </a:solidFill>
                </a:rPr>
                <a:t>$436</a:t>
              </a:r>
            </a:p>
          </p:txBody>
        </p:sp>
        <p:sp>
          <p:nvSpPr>
            <p:cNvPr id="27" name="Rectangle 26"/>
            <p:cNvSpPr/>
            <p:nvPr/>
          </p:nvSpPr>
          <p:spPr bwMode="auto">
            <a:xfrm>
              <a:off x="9248531" y="4938926"/>
              <a:ext cx="1738947" cy="67310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a:gradFill>
                    <a:gsLst>
                      <a:gs pos="1250">
                        <a:srgbClr val="EFEFEF"/>
                      </a:gs>
                      <a:gs pos="10417">
                        <a:srgbClr val="EFEFEF"/>
                      </a:gs>
                    </a:gsLst>
                    <a:lin ang="5400000" scaled="0"/>
                  </a:gradFill>
                </a:rPr>
                <a:t>1 </a:t>
              </a:r>
              <a:r>
                <a:rPr lang="en-US" sz="2400" b="1" spc="-50" dirty="0" err="1">
                  <a:gradFill>
                    <a:gsLst>
                      <a:gs pos="1250">
                        <a:srgbClr val="EFEFEF"/>
                      </a:gs>
                      <a:gs pos="10417">
                        <a:srgbClr val="EFEFEF"/>
                      </a:gs>
                    </a:gsLst>
                    <a:lin ang="5400000" scaled="0"/>
                  </a:gradFill>
                </a:rPr>
                <a:t>Gbps</a:t>
              </a:r>
              <a:endParaRPr lang="en-US" sz="2400" b="1" spc="-50" dirty="0">
                <a:gradFill>
                  <a:gsLst>
                    <a:gs pos="1250">
                      <a:srgbClr val="EFEFEF"/>
                    </a:gs>
                    <a:gs pos="10417">
                      <a:srgbClr val="EFEFEF"/>
                    </a:gs>
                  </a:gsLst>
                  <a:lin ang="5400000" scaled="0"/>
                </a:gradFill>
              </a:endParaRPr>
            </a:p>
          </p:txBody>
        </p:sp>
        <p:sp>
          <p:nvSpPr>
            <p:cNvPr id="28" name="Rectangle 27"/>
            <p:cNvSpPr/>
            <p:nvPr/>
          </p:nvSpPr>
          <p:spPr bwMode="auto">
            <a:xfrm>
              <a:off x="7314844" y="4938926"/>
              <a:ext cx="1738947" cy="67310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a:gradFill>
                    <a:gsLst>
                      <a:gs pos="1250">
                        <a:srgbClr val="EFEFEF"/>
                      </a:gs>
                      <a:gs pos="10417">
                        <a:srgbClr val="EFEFEF"/>
                      </a:gs>
                    </a:gsLst>
                    <a:lin ang="5400000" scaled="0"/>
                  </a:gradFill>
                </a:rPr>
                <a:t>500 Mbps</a:t>
              </a:r>
            </a:p>
          </p:txBody>
        </p:sp>
        <p:sp>
          <p:nvSpPr>
            <p:cNvPr id="29" name="Rectangle 28"/>
            <p:cNvSpPr/>
            <p:nvPr/>
          </p:nvSpPr>
          <p:spPr bwMode="auto">
            <a:xfrm>
              <a:off x="10132956" y="2916318"/>
              <a:ext cx="1738947" cy="67310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a:gradFill>
                    <a:gsLst>
                      <a:gs pos="1250">
                        <a:srgbClr val="EFEFEF"/>
                      </a:gs>
                      <a:gs pos="10417">
                        <a:srgbClr val="EFEFEF"/>
                      </a:gs>
                    </a:gsLst>
                    <a:lin ang="5400000" scaled="0"/>
                  </a:gradFill>
                </a:rPr>
                <a:t>100 Mbps</a:t>
              </a:r>
            </a:p>
          </p:txBody>
        </p:sp>
        <p:sp>
          <p:nvSpPr>
            <p:cNvPr id="30" name="Rectangle 29"/>
            <p:cNvSpPr/>
            <p:nvPr/>
          </p:nvSpPr>
          <p:spPr bwMode="auto">
            <a:xfrm>
              <a:off x="8234767" y="2916318"/>
              <a:ext cx="1738947" cy="67310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a:gradFill>
                    <a:gsLst>
                      <a:gs pos="1250">
                        <a:srgbClr val="EFEFEF"/>
                      </a:gs>
                      <a:gs pos="10417">
                        <a:srgbClr val="EFEFEF"/>
                      </a:gs>
                    </a:gsLst>
                    <a:lin ang="5400000" scaled="0"/>
                  </a:gradFill>
                </a:rPr>
                <a:t>50 Mbps</a:t>
              </a:r>
            </a:p>
          </p:txBody>
        </p:sp>
        <p:sp>
          <p:nvSpPr>
            <p:cNvPr id="31" name="Rectangle 30"/>
            <p:cNvSpPr/>
            <p:nvPr/>
          </p:nvSpPr>
          <p:spPr bwMode="auto">
            <a:xfrm>
              <a:off x="6319448" y="2916318"/>
              <a:ext cx="1738947" cy="67310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a:gradFill>
                    <a:gsLst>
                      <a:gs pos="1250">
                        <a:srgbClr val="EFEFEF"/>
                      </a:gs>
                      <a:gs pos="10417">
                        <a:srgbClr val="EFEFEF"/>
                      </a:gs>
                    </a:gsLst>
                    <a:lin ang="5400000" scaled="0"/>
                  </a:gradFill>
                </a:rPr>
                <a:t>10 Mbps</a:t>
              </a:r>
            </a:p>
          </p:txBody>
        </p:sp>
      </p:grpSp>
      <p:sp>
        <p:nvSpPr>
          <p:cNvPr id="37" name="Text Placeholder 2"/>
          <p:cNvSpPr txBox="1">
            <a:spLocks/>
          </p:cNvSpPr>
          <p:nvPr/>
        </p:nvSpPr>
        <p:spPr>
          <a:xfrm>
            <a:off x="6055489" y="1836234"/>
            <a:ext cx="6144449" cy="1071062"/>
          </a:xfrm>
          <a:prstGeom prst="rect">
            <a:avLst/>
          </a:prstGeom>
        </p:spPr>
        <p:txBody>
          <a:bodyPr vert="horz" wrap="square" lIns="182880" tIns="146304" rIns="182880" bIns="146304" rtlCol="0">
            <a:spAutoFit/>
          </a:bodyPr>
          <a:lst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gradFill>
                  <a:gsLst>
                    <a:gs pos="11429">
                      <a:srgbClr val="EFEFEF">
                        <a:lumMod val="10000"/>
                      </a:srgbClr>
                    </a:gs>
                    <a:gs pos="24000">
                      <a:srgbClr val="EFEFEF">
                        <a:lumMod val="10000"/>
                      </a:srgbClr>
                    </a:gs>
                  </a:gsLst>
                  <a:lin ang="5400000" scaled="0"/>
                </a:gradFill>
                <a:latin typeface="Segoe UI"/>
              </a:rPr>
              <a:t>Tiers with hard caps on bandwidth + unlimited data transfer</a:t>
            </a:r>
          </a:p>
        </p:txBody>
      </p:sp>
      <p:sp>
        <p:nvSpPr>
          <p:cNvPr id="38" name="Text Placeholder 2"/>
          <p:cNvSpPr txBox="1">
            <a:spLocks/>
          </p:cNvSpPr>
          <p:nvPr/>
        </p:nvSpPr>
        <p:spPr>
          <a:xfrm>
            <a:off x="274638" y="1879639"/>
            <a:ext cx="6144449" cy="1071062"/>
          </a:xfrm>
          <a:prstGeom prst="rect">
            <a:avLst/>
          </a:prstGeom>
        </p:spPr>
        <p:txBody>
          <a:bodyPr vert="horz" wrap="square" lIns="182880" tIns="146304" rIns="182880" bIns="146304" rtlCol="0">
            <a:spAutoFit/>
          </a:bodyPr>
          <a:lst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gradFill>
                  <a:gsLst>
                    <a:gs pos="11429">
                      <a:srgbClr val="EFEFEF">
                        <a:lumMod val="10000"/>
                      </a:srgbClr>
                    </a:gs>
                    <a:gs pos="24000">
                      <a:srgbClr val="EFEFEF">
                        <a:lumMod val="10000"/>
                      </a:srgbClr>
                    </a:gs>
                  </a:gsLst>
                  <a:lin ang="5400000" scaled="0"/>
                </a:gradFill>
                <a:latin typeface="Segoe UI"/>
              </a:rPr>
              <a:t>Monthly fee with included data transfer (by zones)</a:t>
            </a:r>
          </a:p>
        </p:txBody>
      </p:sp>
      <p:grpSp>
        <p:nvGrpSpPr>
          <p:cNvPr id="5" name="Group 4"/>
          <p:cNvGrpSpPr/>
          <p:nvPr/>
        </p:nvGrpSpPr>
        <p:grpSpPr>
          <a:xfrm>
            <a:off x="250406" y="2956404"/>
            <a:ext cx="5761903" cy="4003707"/>
            <a:chOff x="250406" y="2956404"/>
            <a:chExt cx="5761903" cy="4003707"/>
          </a:xfrm>
        </p:grpSpPr>
        <p:sp>
          <p:nvSpPr>
            <p:cNvPr id="39" name="Rectangle 38"/>
            <p:cNvSpPr/>
            <p:nvPr/>
          </p:nvSpPr>
          <p:spPr bwMode="auto">
            <a:xfrm>
              <a:off x="274638" y="2956404"/>
              <a:ext cx="5737671" cy="71164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a:solidFill>
                    <a:schemeClr val="bg1"/>
                  </a:solidFill>
                </a:rPr>
                <a:t>1Gbps Port + 15 TB included egress</a:t>
              </a:r>
            </a:p>
          </p:txBody>
        </p:sp>
        <p:sp>
          <p:nvSpPr>
            <p:cNvPr id="41" name="Rectangle 40"/>
            <p:cNvSpPr/>
            <p:nvPr/>
          </p:nvSpPr>
          <p:spPr bwMode="auto">
            <a:xfrm>
              <a:off x="274637" y="3706708"/>
              <a:ext cx="1935163" cy="1232218"/>
            </a:xfrm>
            <a:prstGeom prst="rect">
              <a:avLst/>
            </a:prstGeom>
            <a:solidFill>
              <a:schemeClr val="bg1">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000" b="1" spc="-50" dirty="0">
                  <a:solidFill>
                    <a:schemeClr val="tx1"/>
                  </a:solidFill>
                </a:rPr>
                <a:t>Per month:</a:t>
              </a:r>
            </a:p>
            <a:p>
              <a:pPr defTabSz="914099" fontAlgn="base">
                <a:lnSpc>
                  <a:spcPct val="90000"/>
                </a:lnSpc>
                <a:spcBef>
                  <a:spcPct val="0"/>
                </a:spcBef>
                <a:spcAft>
                  <a:spcPct val="0"/>
                </a:spcAft>
              </a:pPr>
              <a:r>
                <a:rPr lang="en-US" sz="3200" spc="-50" dirty="0">
                  <a:solidFill>
                    <a:schemeClr val="tx1"/>
                  </a:solidFill>
                </a:rPr>
                <a:t>$436</a:t>
              </a:r>
            </a:p>
          </p:txBody>
        </p:sp>
        <p:sp>
          <p:nvSpPr>
            <p:cNvPr id="42" name="Rectangle 41"/>
            <p:cNvSpPr/>
            <p:nvPr/>
          </p:nvSpPr>
          <p:spPr bwMode="auto">
            <a:xfrm>
              <a:off x="2234031" y="3694997"/>
              <a:ext cx="1362610" cy="1232218"/>
            </a:xfrm>
            <a:prstGeom prst="rect">
              <a:avLst/>
            </a:prstGeom>
            <a:solidFill>
              <a:schemeClr val="bg1">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000" b="1" spc="-50" dirty="0">
                  <a:solidFill>
                    <a:schemeClr val="tx1"/>
                  </a:solidFill>
                </a:rPr>
                <a:t>Free Ingress</a:t>
              </a:r>
              <a:endParaRPr lang="en-US" sz="3200" spc="-50" dirty="0">
                <a:solidFill>
                  <a:schemeClr val="tx1"/>
                </a:solidFill>
              </a:endParaRPr>
            </a:p>
          </p:txBody>
        </p:sp>
        <p:sp>
          <p:nvSpPr>
            <p:cNvPr id="43" name="Rectangle 42"/>
            <p:cNvSpPr/>
            <p:nvPr/>
          </p:nvSpPr>
          <p:spPr bwMode="auto">
            <a:xfrm>
              <a:off x="3620872" y="3694997"/>
              <a:ext cx="2390905" cy="1232218"/>
            </a:xfrm>
            <a:prstGeom prst="rect">
              <a:avLst/>
            </a:prstGeom>
            <a:solidFill>
              <a:schemeClr val="bg1">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000" b="1" spc="-50" dirty="0">
                  <a:solidFill>
                    <a:schemeClr val="tx1"/>
                  </a:solidFill>
                </a:rPr>
                <a:t>Overage:</a:t>
              </a:r>
            </a:p>
            <a:p>
              <a:pPr defTabSz="914099" fontAlgn="base">
                <a:lnSpc>
                  <a:spcPct val="90000"/>
                </a:lnSpc>
                <a:spcBef>
                  <a:spcPct val="0"/>
                </a:spcBef>
                <a:spcAft>
                  <a:spcPct val="0"/>
                </a:spcAft>
              </a:pPr>
              <a:r>
                <a:rPr lang="en-US" sz="2000" spc="-50" dirty="0">
                  <a:solidFill>
                    <a:schemeClr val="tx1"/>
                  </a:solidFill>
                </a:rPr>
                <a:t>$0.025/GB Zone 1 $0.05/GB Zone 2</a:t>
              </a:r>
              <a:endParaRPr lang="en-US" sz="3200" spc="-50" dirty="0">
                <a:solidFill>
                  <a:schemeClr val="tx1"/>
                </a:solidFill>
              </a:endParaRPr>
            </a:p>
          </p:txBody>
        </p:sp>
        <p:sp>
          <p:nvSpPr>
            <p:cNvPr id="44" name="Rectangle 43"/>
            <p:cNvSpPr/>
            <p:nvPr/>
          </p:nvSpPr>
          <p:spPr bwMode="auto">
            <a:xfrm>
              <a:off x="250407" y="4977589"/>
              <a:ext cx="5737671" cy="71164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a:solidFill>
                    <a:schemeClr val="bg1"/>
                  </a:solidFill>
                </a:rPr>
                <a:t>10Gbps Port + 90 TB included egress</a:t>
              </a:r>
            </a:p>
          </p:txBody>
        </p:sp>
        <p:sp>
          <p:nvSpPr>
            <p:cNvPr id="45" name="Rectangle 44"/>
            <p:cNvSpPr/>
            <p:nvPr/>
          </p:nvSpPr>
          <p:spPr bwMode="auto">
            <a:xfrm>
              <a:off x="250406" y="5727893"/>
              <a:ext cx="1935163" cy="1232218"/>
            </a:xfrm>
            <a:prstGeom prst="rect">
              <a:avLst/>
            </a:prstGeom>
            <a:solidFill>
              <a:schemeClr val="bg1">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000" b="1" spc="-50" dirty="0">
                  <a:solidFill>
                    <a:schemeClr val="tx1"/>
                  </a:solidFill>
                </a:rPr>
                <a:t>Per month:</a:t>
              </a:r>
            </a:p>
            <a:p>
              <a:pPr defTabSz="914099" fontAlgn="base">
                <a:lnSpc>
                  <a:spcPct val="90000"/>
                </a:lnSpc>
                <a:spcBef>
                  <a:spcPct val="0"/>
                </a:spcBef>
                <a:spcAft>
                  <a:spcPct val="0"/>
                </a:spcAft>
              </a:pPr>
              <a:r>
                <a:rPr lang="en-US" sz="3200" spc="-50" dirty="0">
                  <a:solidFill>
                    <a:schemeClr val="tx1"/>
                  </a:solidFill>
                </a:rPr>
                <a:t>$5,000</a:t>
              </a:r>
            </a:p>
          </p:txBody>
        </p:sp>
        <p:sp>
          <p:nvSpPr>
            <p:cNvPr id="46" name="Rectangle 45"/>
            <p:cNvSpPr/>
            <p:nvPr/>
          </p:nvSpPr>
          <p:spPr bwMode="auto">
            <a:xfrm>
              <a:off x="2209800" y="5716182"/>
              <a:ext cx="1362610" cy="1232218"/>
            </a:xfrm>
            <a:prstGeom prst="rect">
              <a:avLst/>
            </a:prstGeom>
            <a:solidFill>
              <a:schemeClr val="bg1">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000" b="1" spc="-50" dirty="0">
                  <a:solidFill>
                    <a:schemeClr val="tx1"/>
                  </a:solidFill>
                </a:rPr>
                <a:t>Free Ingress</a:t>
              </a:r>
              <a:endParaRPr lang="en-US" sz="3200" spc="-50" dirty="0">
                <a:solidFill>
                  <a:schemeClr val="tx1"/>
                </a:solidFill>
              </a:endParaRPr>
            </a:p>
          </p:txBody>
        </p:sp>
        <p:sp>
          <p:nvSpPr>
            <p:cNvPr id="47" name="Rectangle 46"/>
            <p:cNvSpPr/>
            <p:nvPr/>
          </p:nvSpPr>
          <p:spPr bwMode="auto">
            <a:xfrm>
              <a:off x="3596641" y="5716182"/>
              <a:ext cx="2390905" cy="1232218"/>
            </a:xfrm>
            <a:prstGeom prst="rect">
              <a:avLst/>
            </a:prstGeom>
            <a:solidFill>
              <a:schemeClr val="bg1">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000" b="1" spc="-50" dirty="0">
                  <a:solidFill>
                    <a:schemeClr val="tx1"/>
                  </a:solidFill>
                </a:rPr>
                <a:t>Overage:</a:t>
              </a:r>
            </a:p>
            <a:p>
              <a:pPr defTabSz="914099" fontAlgn="base">
                <a:lnSpc>
                  <a:spcPct val="90000"/>
                </a:lnSpc>
                <a:spcBef>
                  <a:spcPct val="0"/>
                </a:spcBef>
                <a:spcAft>
                  <a:spcPct val="0"/>
                </a:spcAft>
              </a:pPr>
              <a:r>
                <a:rPr lang="en-US" sz="2000" spc="-50" dirty="0">
                  <a:solidFill>
                    <a:schemeClr val="tx1"/>
                  </a:solidFill>
                </a:rPr>
                <a:t>$0.035/GB Zone 1 $0.07/GB Zone 2</a:t>
              </a:r>
              <a:endParaRPr lang="en-US" sz="3200" spc="-50" dirty="0">
                <a:solidFill>
                  <a:schemeClr val="tx1"/>
                </a:solidFill>
              </a:endParaRPr>
            </a:p>
          </p:txBody>
        </p:sp>
      </p:grpSp>
      <p:sp>
        <p:nvSpPr>
          <p:cNvPr id="3" name="Rectangle 2">
            <a:extLst>
              <a:ext uri="{FF2B5EF4-FFF2-40B4-BE49-F238E27FC236}">
                <a16:creationId xmlns:a16="http://schemas.microsoft.com/office/drawing/2014/main" id="{21B3A556-C8ED-44F7-902A-A3A08EE3EBDC}"/>
              </a:ext>
            </a:extLst>
          </p:cNvPr>
          <p:cNvSpPr/>
          <p:nvPr/>
        </p:nvSpPr>
        <p:spPr bwMode="auto">
          <a:xfrm>
            <a:off x="198437" y="2922454"/>
            <a:ext cx="5932412" cy="2022608"/>
          </a:xfrm>
          <a:prstGeom prst="rect">
            <a:avLst/>
          </a:prstGeom>
          <a:noFill/>
          <a:ln w="25400" cap="rnd">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Rectangle 31">
            <a:extLst>
              <a:ext uri="{FF2B5EF4-FFF2-40B4-BE49-F238E27FC236}">
                <a16:creationId xmlns:a16="http://schemas.microsoft.com/office/drawing/2014/main" id="{573574CC-661C-4104-808F-F342F4ACC260}"/>
              </a:ext>
            </a:extLst>
          </p:cNvPr>
          <p:cNvSpPr/>
          <p:nvPr/>
        </p:nvSpPr>
        <p:spPr bwMode="auto">
          <a:xfrm>
            <a:off x="9151647" y="4893650"/>
            <a:ext cx="1920240" cy="2022608"/>
          </a:xfrm>
          <a:prstGeom prst="rect">
            <a:avLst/>
          </a:prstGeom>
          <a:noFill/>
          <a:ln w="25400" cap="rnd">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19334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P spid="38" grpId="0" build="p"/>
      <p:bldP spid="3"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bwMode="auto">
          <a:xfrm rot="16200000">
            <a:off x="7484340" y="2473078"/>
            <a:ext cx="1217609" cy="366608"/>
          </a:xfrm>
          <a:prstGeom prst="rect">
            <a:avLst/>
          </a:prstGeom>
          <a:solidFill>
            <a:srgbClr val="DC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6" name="Rectangle 15"/>
          <p:cNvSpPr/>
          <p:nvPr/>
        </p:nvSpPr>
        <p:spPr bwMode="auto">
          <a:xfrm>
            <a:off x="7464759" y="3541822"/>
            <a:ext cx="628386" cy="366608"/>
          </a:xfrm>
          <a:prstGeom prst="rect">
            <a:avLst/>
          </a:prstGeom>
          <a:solidFill>
            <a:srgbClr val="DC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18" name="Rectangle 117"/>
          <p:cNvSpPr/>
          <p:nvPr/>
        </p:nvSpPr>
        <p:spPr bwMode="auto">
          <a:xfrm>
            <a:off x="7464759" y="3999896"/>
            <a:ext cx="704774" cy="36660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5" name="Freeform 539"/>
          <p:cNvSpPr>
            <a:spLocks noChangeAspect="1"/>
          </p:cNvSpPr>
          <p:nvPr/>
        </p:nvSpPr>
        <p:spPr bwMode="auto">
          <a:xfrm>
            <a:off x="8671560" y="895172"/>
            <a:ext cx="3520243" cy="193538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DC3C00"/>
          </a:solidFill>
          <a:ln>
            <a:noFill/>
          </a:ln>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sp>
        <p:nvSpPr>
          <p:cNvPr id="3" name="Text Placeholder 2"/>
          <p:cNvSpPr>
            <a:spLocks noGrp="1"/>
          </p:cNvSpPr>
          <p:nvPr>
            <p:ph type="body" sz="quarter" idx="10"/>
          </p:nvPr>
        </p:nvSpPr>
        <p:spPr>
          <a:xfrm>
            <a:off x="274638" y="1539398"/>
            <a:ext cx="7190121" cy="738664"/>
          </a:xfrm>
        </p:spPr>
        <p:txBody>
          <a:bodyPr/>
          <a:lstStyle/>
          <a:p>
            <a:pPr marL="0" indent="0">
              <a:buNone/>
            </a:pPr>
            <a:r>
              <a:rPr lang="en-US" dirty="0"/>
              <a:t>Access all Azure Services</a:t>
            </a:r>
          </a:p>
        </p:txBody>
      </p:sp>
      <p:sp>
        <p:nvSpPr>
          <p:cNvPr id="6" name="Title 5"/>
          <p:cNvSpPr>
            <a:spLocks noGrp="1"/>
          </p:cNvSpPr>
          <p:nvPr>
            <p:ph type="title"/>
          </p:nvPr>
        </p:nvSpPr>
        <p:spPr/>
        <p:txBody>
          <a:bodyPr/>
          <a:lstStyle/>
          <a:p>
            <a:r>
              <a:rPr lang="en-US" dirty="0"/>
              <a:t>Connectivity to Azure</a:t>
            </a:r>
          </a:p>
        </p:txBody>
      </p:sp>
      <p:sp>
        <p:nvSpPr>
          <p:cNvPr id="44" name="Freeform 539"/>
          <p:cNvSpPr>
            <a:spLocks noChangeAspect="1"/>
          </p:cNvSpPr>
          <p:nvPr/>
        </p:nvSpPr>
        <p:spPr bwMode="auto">
          <a:xfrm>
            <a:off x="8553375" y="4314967"/>
            <a:ext cx="3696682" cy="2032388"/>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grpSp>
        <p:nvGrpSpPr>
          <p:cNvPr id="7" name="Group 6"/>
          <p:cNvGrpSpPr/>
          <p:nvPr/>
        </p:nvGrpSpPr>
        <p:grpSpPr>
          <a:xfrm>
            <a:off x="9547662" y="2047577"/>
            <a:ext cx="1826422" cy="712999"/>
            <a:chOff x="9575622" y="1800550"/>
            <a:chExt cx="2407150" cy="939703"/>
          </a:xfrm>
        </p:grpSpPr>
        <p:sp>
          <p:nvSpPr>
            <p:cNvPr id="47" name="Freeform 79"/>
            <p:cNvSpPr>
              <a:spLocks noEditPoints="1"/>
            </p:cNvSpPr>
            <p:nvPr/>
          </p:nvSpPr>
          <p:spPr bwMode="black">
            <a:xfrm>
              <a:off x="9575622" y="1973203"/>
              <a:ext cx="451217" cy="59439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32503"/>
              <a:endParaRPr lang="en-US" sz="1600" dirty="0">
                <a:solidFill>
                  <a:srgbClr val="505050"/>
                </a:solidFill>
              </a:endParaRPr>
            </a:p>
          </p:txBody>
        </p:sp>
        <p:pic>
          <p:nvPicPr>
            <p:cNvPr id="48" name="Picture 2" descr="\\MAGNUM\Projects\Microsoft\Cloud Power FY12\Design\Icons\PNGs\Cloud_on_your_terms.png"/>
            <p:cNvPicPr>
              <a:picLocks noChangeAspect="1" noChangeArrowheads="1"/>
            </p:cNvPicPr>
            <p:nvPr/>
          </p:nvPicPr>
          <p:blipFill>
            <a:blip r:embed="rId2" cstate="print">
              <a:lum bright="100000"/>
            </a:blip>
            <a:stretch>
              <a:fillRect/>
            </a:stretch>
          </p:blipFill>
          <p:spPr bwMode="auto">
            <a:xfrm>
              <a:off x="10266114" y="1800550"/>
              <a:ext cx="939571" cy="939703"/>
            </a:xfrm>
            <a:prstGeom prst="rect">
              <a:avLst/>
            </a:prstGeom>
            <a:noFill/>
            <a:ln>
              <a:noFill/>
            </a:ln>
          </p:spPr>
        </p:pic>
        <p:sp>
          <p:nvSpPr>
            <p:cNvPr id="52" name="Freeform 113"/>
            <p:cNvSpPr>
              <a:spLocks noEditPoints="1"/>
            </p:cNvSpPr>
            <p:nvPr/>
          </p:nvSpPr>
          <p:spPr bwMode="auto">
            <a:xfrm flipH="1">
              <a:off x="11448086" y="2032917"/>
              <a:ext cx="534686" cy="534685"/>
            </a:xfrm>
            <a:custGeom>
              <a:avLst/>
              <a:gdLst>
                <a:gd name="T0" fmla="*/ 801 w 1600"/>
                <a:gd name="T1" fmla="*/ 1598 h 1598"/>
                <a:gd name="T2" fmla="*/ 801 w 1600"/>
                <a:gd name="T3" fmla="*/ 0 h 1598"/>
                <a:gd name="T4" fmla="*/ 414 w 1600"/>
                <a:gd name="T5" fmla="*/ 1001 h 1598"/>
                <a:gd name="T6" fmla="*/ 406 w 1600"/>
                <a:gd name="T7" fmla="*/ 669 h 1598"/>
                <a:gd name="T8" fmla="*/ 148 w 1600"/>
                <a:gd name="T9" fmla="*/ 797 h 1598"/>
                <a:gd name="T10" fmla="*/ 414 w 1600"/>
                <a:gd name="T11" fmla="*/ 1001 h 1598"/>
                <a:gd name="T12" fmla="*/ 431 w 1600"/>
                <a:gd name="T13" fmla="*/ 1100 h 1598"/>
                <a:gd name="T14" fmla="*/ 340 w 1600"/>
                <a:gd name="T15" fmla="*/ 1258 h 1598"/>
                <a:gd name="T16" fmla="*/ 212 w 1600"/>
                <a:gd name="T17" fmla="*/ 521 h 1598"/>
                <a:gd name="T18" fmla="*/ 564 w 1600"/>
                <a:gd name="T19" fmla="*/ 195 h 1598"/>
                <a:gd name="T20" fmla="*/ 212 w 1600"/>
                <a:gd name="T21" fmla="*/ 521 h 1598"/>
                <a:gd name="T22" fmla="*/ 752 w 1600"/>
                <a:gd name="T23" fmla="*/ 1043 h 1598"/>
                <a:gd name="T24" fmla="*/ 490 w 1600"/>
                <a:gd name="T25" fmla="*/ 678 h 1598"/>
                <a:gd name="T26" fmla="*/ 503 w 1600"/>
                <a:gd name="T27" fmla="*/ 1019 h 1598"/>
                <a:gd name="T28" fmla="*/ 752 w 1600"/>
                <a:gd name="T29" fmla="*/ 609 h 1598"/>
                <a:gd name="T30" fmla="*/ 747 w 1600"/>
                <a:gd name="T31" fmla="*/ 151 h 1598"/>
                <a:gd name="T32" fmla="*/ 752 w 1600"/>
                <a:gd name="T33" fmla="*/ 1448 h 1598"/>
                <a:gd name="T34" fmla="*/ 525 w 1600"/>
                <a:gd name="T35" fmla="*/ 1115 h 1598"/>
                <a:gd name="T36" fmla="*/ 752 w 1600"/>
                <a:gd name="T37" fmla="*/ 1448 h 1598"/>
                <a:gd name="T38" fmla="*/ 845 w 1600"/>
                <a:gd name="T39" fmla="*/ 609 h 1598"/>
                <a:gd name="T40" fmla="*/ 909 w 1600"/>
                <a:gd name="T41" fmla="*/ 185 h 1598"/>
                <a:gd name="T42" fmla="*/ 1094 w 1600"/>
                <a:gd name="T43" fmla="*/ 1021 h 1598"/>
                <a:gd name="T44" fmla="*/ 1107 w 1600"/>
                <a:gd name="T45" fmla="*/ 681 h 1598"/>
                <a:gd name="T46" fmla="*/ 845 w 1600"/>
                <a:gd name="T47" fmla="*/ 1043 h 1598"/>
                <a:gd name="T48" fmla="*/ 1075 w 1600"/>
                <a:gd name="T49" fmla="*/ 1115 h 1598"/>
                <a:gd name="T50" fmla="*/ 845 w 1600"/>
                <a:gd name="T51" fmla="*/ 1448 h 1598"/>
                <a:gd name="T52" fmla="*/ 1035 w 1600"/>
                <a:gd name="T53" fmla="*/ 193 h 1598"/>
                <a:gd name="T54" fmla="*/ 1388 w 1600"/>
                <a:gd name="T55" fmla="*/ 523 h 1598"/>
                <a:gd name="T56" fmla="*/ 1407 w 1600"/>
                <a:gd name="T57" fmla="*/ 1028 h 1598"/>
                <a:gd name="T58" fmla="*/ 1047 w 1600"/>
                <a:gd name="T59" fmla="*/ 1398 h 1598"/>
                <a:gd name="T60" fmla="*/ 1407 w 1600"/>
                <a:gd name="T61" fmla="*/ 1028 h 1598"/>
                <a:gd name="T62" fmla="*/ 1186 w 1600"/>
                <a:gd name="T63" fmla="*/ 1004 h 1598"/>
                <a:gd name="T64" fmla="*/ 1422 w 1600"/>
                <a:gd name="T65" fmla="*/ 609 h 1598"/>
                <a:gd name="T66" fmla="*/ 1198 w 1600"/>
                <a:gd name="T67" fmla="*/ 804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0" h="1598">
                  <a:moveTo>
                    <a:pt x="1600" y="797"/>
                  </a:moveTo>
                  <a:cubicBezTo>
                    <a:pt x="1600" y="1243"/>
                    <a:pt x="1247" y="1598"/>
                    <a:pt x="801" y="1598"/>
                  </a:cubicBezTo>
                  <a:cubicBezTo>
                    <a:pt x="357" y="1598"/>
                    <a:pt x="0" y="1243"/>
                    <a:pt x="0" y="797"/>
                  </a:cubicBezTo>
                  <a:cubicBezTo>
                    <a:pt x="0" y="355"/>
                    <a:pt x="357" y="0"/>
                    <a:pt x="801" y="0"/>
                  </a:cubicBezTo>
                  <a:cubicBezTo>
                    <a:pt x="1247" y="0"/>
                    <a:pt x="1600" y="355"/>
                    <a:pt x="1600" y="797"/>
                  </a:cubicBezTo>
                  <a:close/>
                  <a:moveTo>
                    <a:pt x="414" y="1001"/>
                  </a:moveTo>
                  <a:cubicBezTo>
                    <a:pt x="404" y="940"/>
                    <a:pt x="399" y="871"/>
                    <a:pt x="399" y="804"/>
                  </a:cubicBezTo>
                  <a:cubicBezTo>
                    <a:pt x="399" y="755"/>
                    <a:pt x="402" y="715"/>
                    <a:pt x="406" y="669"/>
                  </a:cubicBezTo>
                  <a:cubicBezTo>
                    <a:pt x="293" y="646"/>
                    <a:pt x="227" y="629"/>
                    <a:pt x="175" y="607"/>
                  </a:cubicBezTo>
                  <a:cubicBezTo>
                    <a:pt x="158" y="666"/>
                    <a:pt x="148" y="733"/>
                    <a:pt x="148" y="797"/>
                  </a:cubicBezTo>
                  <a:cubicBezTo>
                    <a:pt x="148" y="829"/>
                    <a:pt x="148" y="861"/>
                    <a:pt x="153" y="888"/>
                  </a:cubicBezTo>
                  <a:cubicBezTo>
                    <a:pt x="185" y="925"/>
                    <a:pt x="266" y="974"/>
                    <a:pt x="414" y="1001"/>
                  </a:cubicBezTo>
                  <a:close/>
                  <a:moveTo>
                    <a:pt x="550" y="1398"/>
                  </a:moveTo>
                  <a:cubicBezTo>
                    <a:pt x="493" y="1319"/>
                    <a:pt x="456" y="1218"/>
                    <a:pt x="431" y="1100"/>
                  </a:cubicBezTo>
                  <a:cubicBezTo>
                    <a:pt x="333" y="1078"/>
                    <a:pt x="244" y="1051"/>
                    <a:pt x="185" y="1019"/>
                  </a:cubicBezTo>
                  <a:cubicBezTo>
                    <a:pt x="222" y="1110"/>
                    <a:pt x="268" y="1191"/>
                    <a:pt x="340" y="1258"/>
                  </a:cubicBezTo>
                  <a:cubicBezTo>
                    <a:pt x="399" y="1322"/>
                    <a:pt x="473" y="1366"/>
                    <a:pt x="550" y="1398"/>
                  </a:cubicBezTo>
                  <a:close/>
                  <a:moveTo>
                    <a:pt x="212" y="521"/>
                  </a:moveTo>
                  <a:cubicBezTo>
                    <a:pt x="234" y="540"/>
                    <a:pt x="271" y="543"/>
                    <a:pt x="416" y="582"/>
                  </a:cubicBezTo>
                  <a:cubicBezTo>
                    <a:pt x="443" y="424"/>
                    <a:pt x="490" y="294"/>
                    <a:pt x="564" y="195"/>
                  </a:cubicBezTo>
                  <a:cubicBezTo>
                    <a:pt x="480" y="235"/>
                    <a:pt x="407" y="269"/>
                    <a:pt x="340" y="341"/>
                  </a:cubicBezTo>
                  <a:cubicBezTo>
                    <a:pt x="283" y="392"/>
                    <a:pt x="241" y="457"/>
                    <a:pt x="212" y="521"/>
                  </a:cubicBezTo>
                  <a:close/>
                  <a:moveTo>
                    <a:pt x="503" y="1019"/>
                  </a:moveTo>
                  <a:cubicBezTo>
                    <a:pt x="587" y="1033"/>
                    <a:pt x="668" y="1041"/>
                    <a:pt x="752" y="1043"/>
                  </a:cubicBezTo>
                  <a:cubicBezTo>
                    <a:pt x="752" y="696"/>
                    <a:pt x="752" y="696"/>
                    <a:pt x="752" y="696"/>
                  </a:cubicBezTo>
                  <a:cubicBezTo>
                    <a:pt x="663" y="693"/>
                    <a:pt x="574" y="688"/>
                    <a:pt x="490" y="678"/>
                  </a:cubicBezTo>
                  <a:cubicBezTo>
                    <a:pt x="490" y="723"/>
                    <a:pt x="488" y="760"/>
                    <a:pt x="488" y="804"/>
                  </a:cubicBezTo>
                  <a:cubicBezTo>
                    <a:pt x="488" y="876"/>
                    <a:pt x="493" y="952"/>
                    <a:pt x="503" y="1019"/>
                  </a:cubicBezTo>
                  <a:close/>
                  <a:moveTo>
                    <a:pt x="503" y="595"/>
                  </a:moveTo>
                  <a:cubicBezTo>
                    <a:pt x="584" y="602"/>
                    <a:pt x="668" y="607"/>
                    <a:pt x="752" y="609"/>
                  </a:cubicBezTo>
                  <a:cubicBezTo>
                    <a:pt x="752" y="151"/>
                    <a:pt x="752" y="151"/>
                    <a:pt x="752" y="151"/>
                  </a:cubicBezTo>
                  <a:cubicBezTo>
                    <a:pt x="752" y="151"/>
                    <a:pt x="749" y="151"/>
                    <a:pt x="747" y="151"/>
                  </a:cubicBezTo>
                  <a:cubicBezTo>
                    <a:pt x="636" y="195"/>
                    <a:pt x="542" y="368"/>
                    <a:pt x="503" y="595"/>
                  </a:cubicBezTo>
                  <a:close/>
                  <a:moveTo>
                    <a:pt x="752" y="1448"/>
                  </a:moveTo>
                  <a:cubicBezTo>
                    <a:pt x="752" y="1130"/>
                    <a:pt x="752" y="1130"/>
                    <a:pt x="752" y="1130"/>
                  </a:cubicBezTo>
                  <a:cubicBezTo>
                    <a:pt x="675" y="1127"/>
                    <a:pt x="599" y="1122"/>
                    <a:pt x="525" y="1115"/>
                  </a:cubicBezTo>
                  <a:cubicBezTo>
                    <a:pt x="540" y="1179"/>
                    <a:pt x="562" y="1236"/>
                    <a:pt x="591" y="1287"/>
                  </a:cubicBezTo>
                  <a:cubicBezTo>
                    <a:pt x="628" y="1376"/>
                    <a:pt x="685" y="1448"/>
                    <a:pt x="752" y="1448"/>
                  </a:cubicBezTo>
                  <a:close/>
                  <a:moveTo>
                    <a:pt x="845" y="151"/>
                  </a:moveTo>
                  <a:cubicBezTo>
                    <a:pt x="845" y="609"/>
                    <a:pt x="845" y="609"/>
                    <a:pt x="845" y="609"/>
                  </a:cubicBezTo>
                  <a:cubicBezTo>
                    <a:pt x="932" y="607"/>
                    <a:pt x="1013" y="602"/>
                    <a:pt x="1097" y="595"/>
                  </a:cubicBezTo>
                  <a:cubicBezTo>
                    <a:pt x="1065" y="417"/>
                    <a:pt x="993" y="262"/>
                    <a:pt x="909" y="185"/>
                  </a:cubicBezTo>
                  <a:cubicBezTo>
                    <a:pt x="887" y="171"/>
                    <a:pt x="863" y="151"/>
                    <a:pt x="845" y="151"/>
                  </a:cubicBezTo>
                  <a:close/>
                  <a:moveTo>
                    <a:pt x="1094" y="1021"/>
                  </a:moveTo>
                  <a:cubicBezTo>
                    <a:pt x="1107" y="955"/>
                    <a:pt x="1109" y="878"/>
                    <a:pt x="1109" y="804"/>
                  </a:cubicBezTo>
                  <a:cubicBezTo>
                    <a:pt x="1109" y="760"/>
                    <a:pt x="1109" y="723"/>
                    <a:pt x="1107" y="681"/>
                  </a:cubicBezTo>
                  <a:cubicBezTo>
                    <a:pt x="1023" y="688"/>
                    <a:pt x="937" y="693"/>
                    <a:pt x="845" y="696"/>
                  </a:cubicBezTo>
                  <a:cubicBezTo>
                    <a:pt x="845" y="1043"/>
                    <a:pt x="845" y="1043"/>
                    <a:pt x="845" y="1043"/>
                  </a:cubicBezTo>
                  <a:cubicBezTo>
                    <a:pt x="932" y="1041"/>
                    <a:pt x="1013" y="1033"/>
                    <a:pt x="1094" y="1021"/>
                  </a:cubicBezTo>
                  <a:close/>
                  <a:moveTo>
                    <a:pt x="1075" y="1115"/>
                  </a:moveTo>
                  <a:cubicBezTo>
                    <a:pt x="998" y="1122"/>
                    <a:pt x="922" y="1127"/>
                    <a:pt x="845" y="1130"/>
                  </a:cubicBezTo>
                  <a:cubicBezTo>
                    <a:pt x="845" y="1448"/>
                    <a:pt x="845" y="1448"/>
                    <a:pt x="845" y="1448"/>
                  </a:cubicBezTo>
                  <a:cubicBezTo>
                    <a:pt x="974" y="1448"/>
                    <a:pt x="1043" y="1226"/>
                    <a:pt x="1075" y="1115"/>
                  </a:cubicBezTo>
                  <a:close/>
                  <a:moveTo>
                    <a:pt x="1035" y="193"/>
                  </a:moveTo>
                  <a:cubicBezTo>
                    <a:pt x="1109" y="289"/>
                    <a:pt x="1156" y="424"/>
                    <a:pt x="1181" y="585"/>
                  </a:cubicBezTo>
                  <a:cubicBezTo>
                    <a:pt x="1314" y="560"/>
                    <a:pt x="1368" y="538"/>
                    <a:pt x="1388" y="523"/>
                  </a:cubicBezTo>
                  <a:cubicBezTo>
                    <a:pt x="1319" y="370"/>
                    <a:pt x="1188" y="247"/>
                    <a:pt x="1035" y="193"/>
                  </a:cubicBezTo>
                  <a:close/>
                  <a:moveTo>
                    <a:pt x="1407" y="1028"/>
                  </a:moveTo>
                  <a:cubicBezTo>
                    <a:pt x="1343" y="1058"/>
                    <a:pt x="1260" y="1083"/>
                    <a:pt x="1168" y="1102"/>
                  </a:cubicBezTo>
                  <a:cubicBezTo>
                    <a:pt x="1141" y="1221"/>
                    <a:pt x="1107" y="1317"/>
                    <a:pt x="1047" y="1398"/>
                  </a:cubicBezTo>
                  <a:cubicBezTo>
                    <a:pt x="1124" y="1366"/>
                    <a:pt x="1200" y="1322"/>
                    <a:pt x="1260" y="1258"/>
                  </a:cubicBezTo>
                  <a:cubicBezTo>
                    <a:pt x="1329" y="1194"/>
                    <a:pt x="1375" y="1115"/>
                    <a:pt x="1407" y="1028"/>
                  </a:cubicBezTo>
                  <a:close/>
                  <a:moveTo>
                    <a:pt x="1198" y="804"/>
                  </a:moveTo>
                  <a:cubicBezTo>
                    <a:pt x="1198" y="871"/>
                    <a:pt x="1193" y="942"/>
                    <a:pt x="1186" y="1004"/>
                  </a:cubicBezTo>
                  <a:cubicBezTo>
                    <a:pt x="1442" y="962"/>
                    <a:pt x="1452" y="903"/>
                    <a:pt x="1452" y="797"/>
                  </a:cubicBezTo>
                  <a:cubicBezTo>
                    <a:pt x="1452" y="735"/>
                    <a:pt x="1442" y="669"/>
                    <a:pt x="1422" y="609"/>
                  </a:cubicBezTo>
                  <a:cubicBezTo>
                    <a:pt x="1375" y="629"/>
                    <a:pt x="1292" y="659"/>
                    <a:pt x="1193" y="669"/>
                  </a:cubicBezTo>
                  <a:cubicBezTo>
                    <a:pt x="1198" y="715"/>
                    <a:pt x="1198" y="755"/>
                    <a:pt x="1198" y="80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grpSp>
      <p:sp>
        <p:nvSpPr>
          <p:cNvPr id="53" name="TextBox 52"/>
          <p:cNvSpPr txBox="1"/>
          <p:nvPr/>
        </p:nvSpPr>
        <p:spPr>
          <a:xfrm>
            <a:off x="9494957" y="1313342"/>
            <a:ext cx="2006448" cy="997196"/>
          </a:xfrm>
          <a:prstGeom prst="rect">
            <a:avLst/>
          </a:prstGeom>
          <a:noFill/>
          <a:ln>
            <a:noFill/>
          </a:ln>
        </p:spPr>
        <p:txBody>
          <a:bodyPr wrap="none" lIns="0" tIns="0" rIns="0" bIns="0" rtlCol="0">
            <a:spAutoFit/>
          </a:bodyPr>
          <a:lstStyle/>
          <a:p>
            <a:pPr algn="ctr" defTabSz="932503">
              <a:lnSpc>
                <a:spcPct val="90000"/>
              </a:lnSpc>
              <a:spcBef>
                <a:spcPct val="20000"/>
              </a:spcBef>
              <a:buSzPct val="80000"/>
            </a:pPr>
            <a:r>
              <a:rPr lang="en-US" sz="2400" dirty="0">
                <a:gradFill>
                  <a:gsLst>
                    <a:gs pos="15238">
                      <a:srgbClr val="FFFFFF"/>
                    </a:gs>
                    <a:gs pos="35238">
                      <a:srgbClr val="FFFFFF"/>
                    </a:gs>
                  </a:gsLst>
                  <a:lin ang="5400000" scaled="0"/>
                </a:gradFill>
              </a:rPr>
              <a:t>Azure</a:t>
            </a:r>
            <a:br>
              <a:rPr lang="en-US" sz="2400" dirty="0">
                <a:gradFill>
                  <a:gsLst>
                    <a:gs pos="15238">
                      <a:srgbClr val="FFFFFF"/>
                    </a:gs>
                    <a:gs pos="35238">
                      <a:srgbClr val="FFFFFF"/>
                    </a:gs>
                  </a:gsLst>
                  <a:lin ang="5400000" scaled="0"/>
                </a:gradFill>
              </a:rPr>
            </a:br>
            <a:r>
              <a:rPr lang="en-US" sz="2400" dirty="0">
                <a:gradFill>
                  <a:gsLst>
                    <a:gs pos="15238">
                      <a:srgbClr val="FFFFFF"/>
                    </a:gs>
                    <a:gs pos="35238">
                      <a:srgbClr val="FFFFFF"/>
                    </a:gs>
                  </a:gsLst>
                  <a:lin ang="5400000" scaled="0"/>
                </a:gradFill>
              </a:rPr>
              <a:t>Public Services</a:t>
            </a:r>
            <a:br>
              <a:rPr lang="en-US" sz="2400" dirty="0">
                <a:gradFill>
                  <a:gsLst>
                    <a:gs pos="15238">
                      <a:srgbClr val="FFFFFF"/>
                    </a:gs>
                    <a:gs pos="35238">
                      <a:srgbClr val="FFFFFF"/>
                    </a:gs>
                  </a:gsLst>
                  <a:lin ang="5400000" scaled="0"/>
                </a:gradFill>
              </a:rPr>
            </a:br>
            <a:endParaRPr lang="en-US" sz="2400" dirty="0">
              <a:gradFill>
                <a:gsLst>
                  <a:gs pos="15238">
                    <a:srgbClr val="FFFFFF"/>
                  </a:gs>
                  <a:gs pos="35238">
                    <a:srgbClr val="FFFFFF"/>
                  </a:gs>
                </a:gsLst>
                <a:lin ang="5400000" scaled="0"/>
              </a:gradFill>
            </a:endParaRPr>
          </a:p>
        </p:txBody>
      </p:sp>
      <p:sp>
        <p:nvSpPr>
          <p:cNvPr id="54" name="TextBox 53"/>
          <p:cNvSpPr txBox="1"/>
          <p:nvPr/>
        </p:nvSpPr>
        <p:spPr>
          <a:xfrm>
            <a:off x="9505940" y="4970792"/>
            <a:ext cx="2472013" cy="332399"/>
          </a:xfrm>
          <a:prstGeom prst="rect">
            <a:avLst/>
          </a:prstGeom>
          <a:noFill/>
          <a:ln>
            <a:noFill/>
          </a:ln>
        </p:spPr>
        <p:txBody>
          <a:bodyPr wrap="square" lIns="0" tIns="0" rIns="0" bIns="0" rtlCol="0">
            <a:spAutoFit/>
          </a:bodyPr>
          <a:lstStyle>
            <a:defPPr>
              <a:defRPr lang="en-US"/>
            </a:defPPr>
            <a:lvl1pPr>
              <a:lnSpc>
                <a:spcPct val="90000"/>
              </a:lnSpc>
              <a:spcBef>
                <a:spcPct val="20000"/>
              </a:spcBef>
              <a:buSzPct val="80000"/>
              <a:defRPr sz="1600">
                <a:gradFill>
                  <a:gsLst>
                    <a:gs pos="35238">
                      <a:schemeClr val="bg1">
                        <a:lumMod val="10000"/>
                      </a:schemeClr>
                    </a:gs>
                    <a:gs pos="48000">
                      <a:schemeClr val="bg1">
                        <a:lumMod val="10000"/>
                      </a:schemeClr>
                    </a:gs>
                  </a:gsLst>
                  <a:lin ang="5400000" scaled="0"/>
                </a:gradFill>
              </a:defRPr>
            </a:lvl1pPr>
          </a:lstStyle>
          <a:p>
            <a:pPr defTabSz="932503"/>
            <a:r>
              <a:rPr lang="en-US" sz="2400" dirty="0">
                <a:solidFill>
                  <a:srgbClr val="FFFFFF"/>
                </a:solidFill>
                <a:effectLst>
                  <a:outerShdw blurRad="38100" dist="38100" dir="2700000" algn="tl">
                    <a:srgbClr val="000000">
                      <a:alpha val="43137"/>
                    </a:srgbClr>
                  </a:outerShdw>
                </a:effectLst>
              </a:rPr>
              <a:t>Azure Compute</a:t>
            </a:r>
          </a:p>
        </p:txBody>
      </p:sp>
      <p:grpSp>
        <p:nvGrpSpPr>
          <p:cNvPr id="56" name="Group 55"/>
          <p:cNvGrpSpPr/>
          <p:nvPr/>
        </p:nvGrpSpPr>
        <p:grpSpPr bwMode="black">
          <a:xfrm>
            <a:off x="9311690" y="5627272"/>
            <a:ext cx="536076" cy="413824"/>
            <a:chOff x="7010400" y="2133600"/>
            <a:chExt cx="1379538" cy="1065213"/>
          </a:xfrm>
          <a:solidFill>
            <a:srgbClr val="FFFFFF"/>
          </a:solidFill>
        </p:grpSpPr>
        <p:sp>
          <p:nvSpPr>
            <p:cNvPr id="57"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58"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59"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64"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66"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67"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69"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70"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71"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72"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73"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74"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75"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76"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77"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78"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79"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80"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81"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82"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83"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84"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85"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86"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87"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88"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89"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90"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91"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92"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93"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94"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95"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96"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97"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98"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99"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100"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101"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102"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103"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104"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105"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106"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107"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108"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sp>
          <p:nvSpPr>
            <p:cNvPr id="109"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sp>
        <p:nvSpPr>
          <p:cNvPr id="110" name="Freeform 78"/>
          <p:cNvSpPr>
            <a:spLocks noEditPoints="1"/>
          </p:cNvSpPr>
          <p:nvPr/>
        </p:nvSpPr>
        <p:spPr bwMode="black">
          <a:xfrm>
            <a:off x="10123115" y="5502827"/>
            <a:ext cx="586236" cy="561112"/>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111" name="Freeform 539"/>
          <p:cNvSpPr>
            <a:spLocks noChangeAspect="1"/>
          </p:cNvSpPr>
          <p:nvPr/>
        </p:nvSpPr>
        <p:spPr bwMode="auto">
          <a:xfrm>
            <a:off x="10924813" y="5636705"/>
            <a:ext cx="593346" cy="32621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sp>
        <p:nvSpPr>
          <p:cNvPr id="9" name="Rectangle 8"/>
          <p:cNvSpPr/>
          <p:nvPr/>
        </p:nvSpPr>
        <p:spPr bwMode="auto">
          <a:xfrm>
            <a:off x="7797508" y="3170957"/>
            <a:ext cx="1468729" cy="1474947"/>
          </a:xfrm>
          <a:prstGeom prst="rect">
            <a:avLst/>
          </a:prstGeom>
          <a:solidFill>
            <a:schemeClr val="accent6"/>
          </a:solid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1400" spc="-50" dirty="0">
                <a:gradFill>
                  <a:gsLst>
                    <a:gs pos="0">
                      <a:srgbClr val="FFFFFF"/>
                    </a:gs>
                    <a:gs pos="100000">
                      <a:srgbClr val="FFFFFF"/>
                    </a:gs>
                  </a:gsLst>
                  <a:lin ang="5400000" scaled="0"/>
                </a:gradFill>
                <a:effectLst>
                  <a:outerShdw blurRad="38100" dist="38100" dir="2700000" algn="tl">
                    <a:srgbClr val="000000">
                      <a:alpha val="43137"/>
                    </a:srgbClr>
                  </a:outerShdw>
                </a:effectLst>
              </a:rPr>
              <a:t>ExpressRoute Peering Site</a:t>
            </a:r>
          </a:p>
        </p:txBody>
      </p:sp>
      <p:grpSp>
        <p:nvGrpSpPr>
          <p:cNvPr id="15" name="Group 14"/>
          <p:cNvGrpSpPr/>
          <p:nvPr/>
        </p:nvGrpSpPr>
        <p:grpSpPr>
          <a:xfrm>
            <a:off x="4875368" y="3254337"/>
            <a:ext cx="2767363" cy="1308187"/>
            <a:chOff x="4693625" y="3254337"/>
            <a:chExt cx="3048915" cy="1308187"/>
          </a:xfrm>
          <a:solidFill>
            <a:schemeClr val="accent6"/>
          </a:solidFill>
        </p:grpSpPr>
        <p:sp>
          <p:nvSpPr>
            <p:cNvPr id="8" name="Rectangle 7"/>
            <p:cNvSpPr/>
            <p:nvPr/>
          </p:nvSpPr>
          <p:spPr bwMode="auto">
            <a:xfrm>
              <a:off x="4951866" y="3254337"/>
              <a:ext cx="2514600" cy="1308187"/>
            </a:xfrm>
            <a:prstGeom prst="rect">
              <a:avLst/>
            </a:prstGeom>
            <a:grp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0">
                      <a:srgbClr val="FFFFFF"/>
                    </a:gs>
                    <a:gs pos="100000">
                      <a:srgbClr val="FFFFFF"/>
                    </a:gs>
                  </a:gsLst>
                  <a:lin ang="5400000" scaled="0"/>
                </a:gradFill>
              </a:endParaRPr>
            </a:p>
          </p:txBody>
        </p:sp>
        <p:sp>
          <p:nvSpPr>
            <p:cNvPr id="11" name="Oval 10"/>
            <p:cNvSpPr/>
            <p:nvPr/>
          </p:nvSpPr>
          <p:spPr bwMode="auto">
            <a:xfrm>
              <a:off x="4693625" y="3254337"/>
              <a:ext cx="553285" cy="1308187"/>
            </a:xfrm>
            <a:prstGeom prst="ellipse">
              <a:avLst/>
            </a:prstGeom>
            <a:grp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0">
                      <a:srgbClr val="FFFFFF"/>
                    </a:gs>
                    <a:gs pos="100000">
                      <a:srgbClr val="FFFFFF"/>
                    </a:gs>
                  </a:gsLst>
                  <a:lin ang="5400000" scaled="0"/>
                </a:gradFill>
              </a:endParaRPr>
            </a:p>
          </p:txBody>
        </p:sp>
        <p:sp>
          <p:nvSpPr>
            <p:cNvPr id="113" name="Oval 112"/>
            <p:cNvSpPr/>
            <p:nvPr/>
          </p:nvSpPr>
          <p:spPr bwMode="auto">
            <a:xfrm>
              <a:off x="7189255" y="3254337"/>
              <a:ext cx="553285" cy="1308187"/>
            </a:xfrm>
            <a:prstGeom prst="ellipse">
              <a:avLst/>
            </a:prstGeom>
            <a:grp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0">
                      <a:srgbClr val="FFFFFF"/>
                    </a:gs>
                    <a:gs pos="100000">
                      <a:srgbClr val="FFFFFF"/>
                    </a:gs>
                  </a:gsLst>
                  <a:lin ang="5400000" scaled="0"/>
                </a:gradFill>
              </a:endParaRPr>
            </a:p>
          </p:txBody>
        </p:sp>
      </p:grpSp>
      <p:sp>
        <p:nvSpPr>
          <p:cNvPr id="135" name="Freeform 134"/>
          <p:cNvSpPr/>
          <p:nvPr/>
        </p:nvSpPr>
        <p:spPr bwMode="auto">
          <a:xfrm>
            <a:off x="4745302" y="3541822"/>
            <a:ext cx="654225" cy="366608"/>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C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34" name="Freeform 133"/>
          <p:cNvSpPr/>
          <p:nvPr/>
        </p:nvSpPr>
        <p:spPr bwMode="auto">
          <a:xfrm>
            <a:off x="4745302" y="3999896"/>
            <a:ext cx="639617" cy="366608"/>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400" spc="-50" dirty="0">
              <a:gradFill>
                <a:gsLst>
                  <a:gs pos="1250">
                    <a:srgbClr val="EFEFEF"/>
                  </a:gs>
                  <a:gs pos="10417">
                    <a:srgbClr val="EFEFEF"/>
                  </a:gs>
                </a:gsLst>
                <a:lin ang="5400000" scaled="0"/>
              </a:gradFill>
            </a:endParaRPr>
          </a:p>
        </p:txBody>
      </p:sp>
      <p:sp>
        <p:nvSpPr>
          <p:cNvPr id="112" name="Rectangle 111"/>
          <p:cNvSpPr/>
          <p:nvPr/>
        </p:nvSpPr>
        <p:spPr bwMode="auto">
          <a:xfrm>
            <a:off x="2805344" y="3170957"/>
            <a:ext cx="2079236" cy="1474947"/>
          </a:xfrm>
          <a:prstGeom prst="rect">
            <a:avLst/>
          </a:prstGeom>
          <a:solidFill>
            <a:schemeClr val="accent6">
              <a:lumMod val="50000"/>
            </a:schemeClr>
          </a:solid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2400" spc="-50" dirty="0">
                <a:gradFill>
                  <a:gsLst>
                    <a:gs pos="0">
                      <a:srgbClr val="FFFFFF"/>
                    </a:gs>
                    <a:gs pos="100000">
                      <a:srgbClr val="FFFFFF"/>
                    </a:gs>
                  </a:gsLst>
                  <a:lin ang="5400000" scaled="0"/>
                </a:gradFill>
                <a:effectLst>
                  <a:outerShdw blurRad="38100" dist="38100" dir="2700000" algn="tl">
                    <a:srgbClr val="000000">
                      <a:alpha val="43137"/>
                    </a:srgbClr>
                  </a:outerShdw>
                </a:effectLst>
              </a:rPr>
              <a:t>Connectivity provider</a:t>
            </a:r>
          </a:p>
          <a:p>
            <a:pPr algn="ctr" defTabSz="914099" fontAlgn="base">
              <a:lnSpc>
                <a:spcPct val="90000"/>
              </a:lnSpc>
              <a:spcBef>
                <a:spcPct val="0"/>
              </a:spcBef>
              <a:spcAft>
                <a:spcPct val="0"/>
              </a:spcAft>
            </a:pPr>
            <a:r>
              <a:rPr lang="en-US" sz="2400" spc="-50" dirty="0">
                <a:gradFill>
                  <a:gsLst>
                    <a:gs pos="0">
                      <a:srgbClr val="FFFFFF"/>
                    </a:gs>
                    <a:gs pos="100000">
                      <a:srgbClr val="FFFFFF"/>
                    </a:gs>
                  </a:gsLst>
                  <a:lin ang="5400000" scaled="0"/>
                </a:gradFill>
                <a:effectLst>
                  <a:outerShdw blurRad="38100" dist="38100" dir="2700000" algn="tl">
                    <a:srgbClr val="000000">
                      <a:alpha val="43137"/>
                    </a:srgbClr>
                  </a:outerShdw>
                </a:effectLst>
              </a:rPr>
              <a:t>infrastructure</a:t>
            </a:r>
          </a:p>
        </p:txBody>
      </p:sp>
      <p:sp>
        <p:nvSpPr>
          <p:cNvPr id="40" name="Freeform 539"/>
          <p:cNvSpPr>
            <a:spLocks noChangeAspect="1"/>
          </p:cNvSpPr>
          <p:nvPr/>
        </p:nvSpPr>
        <p:spPr bwMode="auto">
          <a:xfrm>
            <a:off x="-30163" y="2864209"/>
            <a:ext cx="3009743" cy="172700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2">
              <a:lumMod val="90000"/>
            </a:schemeClr>
          </a:solidFill>
          <a:ln>
            <a:noFill/>
          </a:ln>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sp>
        <p:nvSpPr>
          <p:cNvPr id="41" name="Freeform 78"/>
          <p:cNvSpPr>
            <a:spLocks noEditPoints="1"/>
          </p:cNvSpPr>
          <p:nvPr/>
        </p:nvSpPr>
        <p:spPr bwMode="black">
          <a:xfrm>
            <a:off x="1874837" y="3593962"/>
            <a:ext cx="854307" cy="817700"/>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chemeClr val="tx1"/>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42" name="TextBox 41"/>
          <p:cNvSpPr txBox="1"/>
          <p:nvPr/>
        </p:nvSpPr>
        <p:spPr>
          <a:xfrm>
            <a:off x="390838" y="3774814"/>
            <a:ext cx="1596399" cy="664797"/>
          </a:xfrm>
          <a:prstGeom prst="rect">
            <a:avLst/>
          </a:prstGeom>
          <a:noFill/>
          <a:ln>
            <a:noFill/>
          </a:ln>
        </p:spPr>
        <p:txBody>
          <a:bodyPr wrap="none" lIns="0" tIns="0" rIns="0" bIns="0" rtlCol="0">
            <a:spAutoFit/>
          </a:bodyPr>
          <a:lstStyle/>
          <a:p>
            <a:pPr defTabSz="932503">
              <a:lnSpc>
                <a:spcPct val="90000"/>
              </a:lnSpc>
              <a:spcBef>
                <a:spcPct val="20000"/>
              </a:spcBef>
              <a:buSzPct val="80000"/>
            </a:pPr>
            <a:r>
              <a:rPr lang="en-US" sz="2400" dirty="0"/>
              <a:t>Customer’s</a:t>
            </a:r>
            <a:r>
              <a:rPr lang="en-US" sz="2400" dirty="0">
                <a:effectLst>
                  <a:outerShdw blurRad="38100" dist="38100" dir="2700000" algn="tl">
                    <a:srgbClr val="000000">
                      <a:alpha val="43137"/>
                    </a:srgbClr>
                  </a:outerShdw>
                </a:effectLst>
              </a:rPr>
              <a:t> </a:t>
            </a:r>
            <a:br>
              <a:rPr lang="en-US" sz="2400" dirty="0">
                <a:effectLst>
                  <a:outerShdw blurRad="38100" dist="38100" dir="2700000" algn="tl">
                    <a:srgbClr val="000000">
                      <a:alpha val="43137"/>
                    </a:srgbClr>
                  </a:outerShdw>
                </a:effectLst>
              </a:rPr>
            </a:br>
            <a:r>
              <a:rPr lang="en-US" sz="2400" dirty="0"/>
              <a:t>network</a:t>
            </a:r>
          </a:p>
        </p:txBody>
      </p:sp>
      <p:sp>
        <p:nvSpPr>
          <p:cNvPr id="137" name="Rectangle 136"/>
          <p:cNvSpPr/>
          <p:nvPr/>
        </p:nvSpPr>
        <p:spPr bwMode="auto">
          <a:xfrm rot="16200000">
            <a:off x="7801235" y="4754510"/>
            <a:ext cx="628386" cy="41117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38" name="Right Arrow 137"/>
          <p:cNvSpPr/>
          <p:nvPr/>
        </p:nvSpPr>
        <p:spPr bwMode="auto">
          <a:xfrm>
            <a:off x="7909840" y="4832579"/>
            <a:ext cx="1127797" cy="723680"/>
          </a:xfrm>
          <a:prstGeom prst="rightArrow">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39" name="TextBox 138"/>
          <p:cNvSpPr txBox="1"/>
          <p:nvPr/>
        </p:nvSpPr>
        <p:spPr>
          <a:xfrm>
            <a:off x="4767277" y="3421062"/>
            <a:ext cx="2992128" cy="377524"/>
          </a:xfrm>
          <a:prstGeom prst="rect">
            <a:avLst/>
          </a:prstGeom>
          <a:no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spc="-10">
                <a:gradFill>
                  <a:gsLst>
                    <a:gs pos="86726">
                      <a:srgbClr val="EFEFEF"/>
                    </a:gs>
                    <a:gs pos="36283">
                      <a:srgbClr val="EFEFEF"/>
                    </a:gs>
                  </a:gsLst>
                  <a:lin ang="5400000" scaled="0"/>
                </a:gradFill>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2000" dirty="0"/>
              <a:t>Customer’s</a:t>
            </a:r>
          </a:p>
          <a:p>
            <a:pPr algn="ctr"/>
            <a:r>
              <a:rPr lang="en-US" sz="2000" dirty="0"/>
              <a:t> dedicated</a:t>
            </a:r>
          </a:p>
          <a:p>
            <a:pPr algn="ctr"/>
            <a:r>
              <a:rPr lang="en-US" sz="2000" dirty="0"/>
              <a:t> connection</a:t>
            </a:r>
          </a:p>
        </p:txBody>
      </p:sp>
      <p:sp>
        <p:nvSpPr>
          <p:cNvPr id="140" name="Rectangle 139"/>
          <p:cNvSpPr/>
          <p:nvPr/>
        </p:nvSpPr>
        <p:spPr bwMode="auto">
          <a:xfrm>
            <a:off x="312738" y="5358955"/>
            <a:ext cx="952500" cy="366608"/>
          </a:xfrm>
          <a:prstGeom prst="rect">
            <a:avLst/>
          </a:prstGeom>
          <a:solidFill>
            <a:srgbClr val="DC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41" name="Rectangle 140"/>
          <p:cNvSpPr/>
          <p:nvPr/>
        </p:nvSpPr>
        <p:spPr bwMode="auto">
          <a:xfrm>
            <a:off x="312738" y="5864969"/>
            <a:ext cx="952500" cy="36660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42" name="TextBox 141"/>
          <p:cNvSpPr txBox="1"/>
          <p:nvPr/>
        </p:nvSpPr>
        <p:spPr>
          <a:xfrm>
            <a:off x="1464147" y="5326062"/>
            <a:ext cx="5107478" cy="367535"/>
          </a:xfrm>
          <a:prstGeom prst="rect">
            <a:avLst/>
          </a:prstGeom>
          <a:no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spc="-10">
                <a:gradFill>
                  <a:gsLst>
                    <a:gs pos="86726">
                      <a:srgbClr val="EFEFEF"/>
                    </a:gs>
                    <a:gs pos="36283">
                      <a:srgbClr val="EFEFEF"/>
                    </a:gs>
                  </a:gsLst>
                  <a:lin ang="5400000" scaled="0"/>
                </a:gradFill>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dirty="0">
                <a:solidFill>
                  <a:schemeClr val="tx1"/>
                </a:solidFill>
              </a:rPr>
              <a:t>Traffic to Azure Storage, SQL DW, …</a:t>
            </a:r>
          </a:p>
        </p:txBody>
      </p:sp>
      <p:sp>
        <p:nvSpPr>
          <p:cNvPr id="143" name="TextBox 142"/>
          <p:cNvSpPr txBox="1"/>
          <p:nvPr/>
        </p:nvSpPr>
        <p:spPr>
          <a:xfrm>
            <a:off x="1464147" y="5812001"/>
            <a:ext cx="6188959" cy="472545"/>
          </a:xfrm>
          <a:prstGeom prst="rect">
            <a:avLst/>
          </a:prstGeom>
          <a:no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spc="-10">
                <a:gradFill>
                  <a:gsLst>
                    <a:gs pos="86726">
                      <a:srgbClr val="EFEFEF"/>
                    </a:gs>
                    <a:gs pos="36283">
                      <a:srgbClr val="EFEFEF"/>
                    </a:gs>
                  </a:gsLst>
                  <a:lin ang="5400000" scaled="0"/>
                </a:gradFill>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dirty="0">
                <a:solidFill>
                  <a:schemeClr val="tx1"/>
                </a:solidFill>
              </a:rPr>
              <a:t>Traffic to VNETS, IAAS VM’s</a:t>
            </a:r>
          </a:p>
        </p:txBody>
      </p:sp>
      <p:sp>
        <p:nvSpPr>
          <p:cNvPr id="17" name="Right Arrow 16"/>
          <p:cNvSpPr/>
          <p:nvPr/>
        </p:nvSpPr>
        <p:spPr bwMode="auto">
          <a:xfrm>
            <a:off x="7909840" y="1592262"/>
            <a:ext cx="1005559" cy="723680"/>
          </a:xfrm>
          <a:prstGeom prst="rightArrow">
            <a:avLst/>
          </a:prstGeom>
          <a:solidFill>
            <a:srgbClr val="DC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101400895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642C8-9526-4A1D-B3D2-9CC1629F52EA}"/>
              </a:ext>
            </a:extLst>
          </p:cNvPr>
          <p:cNvSpPr>
            <a:spLocks noGrp="1"/>
          </p:cNvSpPr>
          <p:nvPr>
            <p:ph type="body" sz="quarter" idx="10"/>
          </p:nvPr>
        </p:nvSpPr>
        <p:spPr>
          <a:xfrm>
            <a:off x="274638" y="1212850"/>
            <a:ext cx="11887200" cy="5027612"/>
          </a:xfrm>
        </p:spPr>
        <p:txBody>
          <a:bodyPr/>
          <a:lstStyle/>
          <a:p>
            <a:endParaRPr lang="en-US" dirty="0"/>
          </a:p>
        </p:txBody>
      </p:sp>
      <p:sp>
        <p:nvSpPr>
          <p:cNvPr id="3" name="Title 2">
            <a:extLst>
              <a:ext uri="{FF2B5EF4-FFF2-40B4-BE49-F238E27FC236}">
                <a16:creationId xmlns:a16="http://schemas.microsoft.com/office/drawing/2014/main" id="{551DD941-B2BC-4536-AA1C-0309A3D8CA2F}"/>
              </a:ext>
            </a:extLst>
          </p:cNvPr>
          <p:cNvSpPr>
            <a:spLocks noGrp="1"/>
          </p:cNvSpPr>
          <p:nvPr>
            <p:ph type="title"/>
          </p:nvPr>
        </p:nvSpPr>
        <p:spPr/>
        <p:txBody>
          <a:bodyPr/>
          <a:lstStyle/>
          <a:p>
            <a:r>
              <a:rPr lang="en-US" dirty="0"/>
              <a:t>Tying it all together – balance the system</a:t>
            </a:r>
          </a:p>
        </p:txBody>
      </p:sp>
      <p:cxnSp>
        <p:nvCxnSpPr>
          <p:cNvPr id="5" name="Straight Connector 4">
            <a:extLst>
              <a:ext uri="{FF2B5EF4-FFF2-40B4-BE49-F238E27FC236}">
                <a16:creationId xmlns:a16="http://schemas.microsoft.com/office/drawing/2014/main" id="{D25AE950-0B85-47C9-8B36-5778F48F9437}"/>
              </a:ext>
            </a:extLst>
          </p:cNvPr>
          <p:cNvCxnSpPr/>
          <p:nvPr/>
        </p:nvCxnSpPr>
        <p:spPr>
          <a:xfrm>
            <a:off x="427037" y="3497262"/>
            <a:ext cx="11734801" cy="0"/>
          </a:xfrm>
          <a:prstGeom prst="line">
            <a:avLst/>
          </a:prstGeom>
          <a:ln w="3810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Freeform 5">
            <a:extLst>
              <a:ext uri="{FF2B5EF4-FFF2-40B4-BE49-F238E27FC236}">
                <a16:creationId xmlns:a16="http://schemas.microsoft.com/office/drawing/2014/main" id="{B7D04A14-1AA8-4093-8BF6-10C6EFFF9F15}"/>
              </a:ext>
            </a:extLst>
          </p:cNvPr>
          <p:cNvSpPr>
            <a:spLocks noEditPoints="1"/>
          </p:cNvSpPr>
          <p:nvPr/>
        </p:nvSpPr>
        <p:spPr bwMode="black">
          <a:xfrm>
            <a:off x="884237" y="4487862"/>
            <a:ext cx="680879" cy="104843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pPr defTabSz="932503"/>
            <a:endParaRPr lang="en-US" dirty="0">
              <a:solidFill>
                <a:srgbClr val="505050"/>
              </a:solidFill>
            </a:endParaRPr>
          </a:p>
        </p:txBody>
      </p:sp>
      <p:sp>
        <p:nvSpPr>
          <p:cNvPr id="7" name="TextBox 6">
            <a:extLst>
              <a:ext uri="{FF2B5EF4-FFF2-40B4-BE49-F238E27FC236}">
                <a16:creationId xmlns:a16="http://schemas.microsoft.com/office/drawing/2014/main" id="{77CB87D8-B8A5-481B-A424-6C3B7704DA58}"/>
              </a:ext>
            </a:extLst>
          </p:cNvPr>
          <p:cNvSpPr txBox="1"/>
          <p:nvPr/>
        </p:nvSpPr>
        <p:spPr>
          <a:xfrm>
            <a:off x="427037" y="5630862"/>
            <a:ext cx="1674946"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On-</a:t>
            </a:r>
            <a:r>
              <a:rPr lang="en-US" sz="2400" dirty="0" err="1">
                <a:gradFill>
                  <a:gsLst>
                    <a:gs pos="2917">
                      <a:schemeClr val="tx1"/>
                    </a:gs>
                    <a:gs pos="30000">
                      <a:schemeClr val="tx1"/>
                    </a:gs>
                  </a:gsLst>
                  <a:lin ang="5400000" scaled="0"/>
                </a:gradFill>
              </a:rPr>
              <a:t>prem</a:t>
            </a:r>
            <a:r>
              <a:rPr lang="en-US" sz="2400" dirty="0">
                <a:gradFill>
                  <a:gsLst>
                    <a:gs pos="2917">
                      <a:schemeClr val="tx1"/>
                    </a:gs>
                    <a:gs pos="30000">
                      <a:schemeClr val="tx1"/>
                    </a:gs>
                  </a:gsLst>
                  <a:lin ang="5400000" scaled="0"/>
                </a:gradFill>
              </a:rPr>
              <a:t> </a:t>
            </a:r>
          </a:p>
          <a:p>
            <a:pPr>
              <a:lnSpc>
                <a:spcPct val="90000"/>
              </a:lnSpc>
              <a:spcAft>
                <a:spcPts val="600"/>
              </a:spcAft>
            </a:pPr>
            <a:r>
              <a:rPr lang="en-US" sz="2400" dirty="0">
                <a:gradFill>
                  <a:gsLst>
                    <a:gs pos="2917">
                      <a:schemeClr val="tx1"/>
                    </a:gs>
                    <a:gs pos="30000">
                      <a:schemeClr val="tx1"/>
                    </a:gs>
                  </a:gsLst>
                  <a:lin ang="5400000" scaled="0"/>
                </a:gradFill>
              </a:rPr>
              <a:t>Systems</a:t>
            </a:r>
          </a:p>
        </p:txBody>
      </p:sp>
      <p:pic>
        <p:nvPicPr>
          <p:cNvPr id="10" name="Picture 9">
            <a:extLst>
              <a:ext uri="{FF2B5EF4-FFF2-40B4-BE49-F238E27FC236}">
                <a16:creationId xmlns:a16="http://schemas.microsoft.com/office/drawing/2014/main" id="{6FAB1CB8-F6B1-4624-8E60-FAEDFD08F5E3}"/>
              </a:ext>
            </a:extLst>
          </p:cNvPr>
          <p:cNvPicPr>
            <a:picLocks noChangeAspect="1"/>
          </p:cNvPicPr>
          <p:nvPr/>
        </p:nvPicPr>
        <p:blipFill>
          <a:blip r:embed="rId2"/>
          <a:stretch>
            <a:fillRect/>
          </a:stretch>
        </p:blipFill>
        <p:spPr>
          <a:xfrm>
            <a:off x="3094037" y="2125662"/>
            <a:ext cx="990600" cy="990600"/>
          </a:xfrm>
          <a:prstGeom prst="rect">
            <a:avLst/>
          </a:prstGeom>
        </p:spPr>
      </p:pic>
      <p:pic>
        <p:nvPicPr>
          <p:cNvPr id="12" name="Picture 11">
            <a:extLst>
              <a:ext uri="{FF2B5EF4-FFF2-40B4-BE49-F238E27FC236}">
                <a16:creationId xmlns:a16="http://schemas.microsoft.com/office/drawing/2014/main" id="{8310056D-D609-4400-BE1A-62F04C7858A6}"/>
              </a:ext>
            </a:extLst>
          </p:cNvPr>
          <p:cNvPicPr>
            <a:picLocks noChangeAspect="1"/>
          </p:cNvPicPr>
          <p:nvPr/>
        </p:nvPicPr>
        <p:blipFill>
          <a:blip r:embed="rId3"/>
          <a:stretch>
            <a:fillRect/>
          </a:stretch>
        </p:blipFill>
        <p:spPr>
          <a:xfrm>
            <a:off x="5532437" y="1991553"/>
            <a:ext cx="1295400" cy="1295400"/>
          </a:xfrm>
          <a:prstGeom prst="rect">
            <a:avLst/>
          </a:prstGeom>
        </p:spPr>
      </p:pic>
      <p:pic>
        <p:nvPicPr>
          <p:cNvPr id="14" name="Picture 13">
            <a:extLst>
              <a:ext uri="{FF2B5EF4-FFF2-40B4-BE49-F238E27FC236}">
                <a16:creationId xmlns:a16="http://schemas.microsoft.com/office/drawing/2014/main" id="{9DE1AA1B-5486-4795-B882-BDA020556FCE}"/>
              </a:ext>
            </a:extLst>
          </p:cNvPr>
          <p:cNvPicPr>
            <a:picLocks noChangeAspect="1"/>
          </p:cNvPicPr>
          <p:nvPr/>
        </p:nvPicPr>
        <p:blipFill>
          <a:blip r:embed="rId4"/>
          <a:stretch>
            <a:fillRect/>
          </a:stretch>
        </p:blipFill>
        <p:spPr>
          <a:xfrm>
            <a:off x="731837" y="1351612"/>
            <a:ext cx="1011367" cy="1011367"/>
          </a:xfrm>
          <a:prstGeom prst="rect">
            <a:avLst/>
          </a:prstGeom>
        </p:spPr>
      </p:pic>
      <p:sp>
        <p:nvSpPr>
          <p:cNvPr id="19" name="Arrow: Right 18">
            <a:extLst>
              <a:ext uri="{FF2B5EF4-FFF2-40B4-BE49-F238E27FC236}">
                <a16:creationId xmlns:a16="http://schemas.microsoft.com/office/drawing/2014/main" id="{EC3E5B03-3729-4538-8F54-A989F49DB6A7}"/>
              </a:ext>
            </a:extLst>
          </p:cNvPr>
          <p:cNvSpPr/>
          <p:nvPr/>
        </p:nvSpPr>
        <p:spPr bwMode="auto">
          <a:xfrm rot="19093650">
            <a:off x="1411196" y="3577620"/>
            <a:ext cx="1920240" cy="48463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Arrow: Right 19">
            <a:extLst>
              <a:ext uri="{FF2B5EF4-FFF2-40B4-BE49-F238E27FC236}">
                <a16:creationId xmlns:a16="http://schemas.microsoft.com/office/drawing/2014/main" id="{09D9BC14-6E04-4A97-8AF9-E7A4B946B2AA}"/>
              </a:ext>
            </a:extLst>
          </p:cNvPr>
          <p:cNvSpPr/>
          <p:nvPr/>
        </p:nvSpPr>
        <p:spPr bwMode="auto">
          <a:xfrm rot="1860263">
            <a:off x="2010969" y="2194805"/>
            <a:ext cx="978408" cy="48463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 name="Arrow: Right 20">
            <a:extLst>
              <a:ext uri="{FF2B5EF4-FFF2-40B4-BE49-F238E27FC236}">
                <a16:creationId xmlns:a16="http://schemas.microsoft.com/office/drawing/2014/main" id="{A789E863-3C39-4D37-96B9-0C8F9B17766E}"/>
              </a:ext>
            </a:extLst>
          </p:cNvPr>
          <p:cNvSpPr/>
          <p:nvPr/>
        </p:nvSpPr>
        <p:spPr bwMode="auto">
          <a:xfrm>
            <a:off x="4325429" y="2362979"/>
            <a:ext cx="978408" cy="48463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Arrow: Right 22">
            <a:extLst>
              <a:ext uri="{FF2B5EF4-FFF2-40B4-BE49-F238E27FC236}">
                <a16:creationId xmlns:a16="http://schemas.microsoft.com/office/drawing/2014/main" id="{50104306-7007-47A6-9635-74535EC70182}"/>
              </a:ext>
            </a:extLst>
          </p:cNvPr>
          <p:cNvSpPr/>
          <p:nvPr/>
        </p:nvSpPr>
        <p:spPr bwMode="auto">
          <a:xfrm>
            <a:off x="9204155" y="2362979"/>
            <a:ext cx="978408" cy="48463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5" name="Picture 24">
            <a:extLst>
              <a:ext uri="{FF2B5EF4-FFF2-40B4-BE49-F238E27FC236}">
                <a16:creationId xmlns:a16="http://schemas.microsoft.com/office/drawing/2014/main" id="{C487494A-951A-42E9-AC92-2263AF34B9DB}"/>
              </a:ext>
            </a:extLst>
          </p:cNvPr>
          <p:cNvPicPr>
            <a:picLocks noChangeAspect="1"/>
          </p:cNvPicPr>
          <p:nvPr/>
        </p:nvPicPr>
        <p:blipFill>
          <a:blip r:embed="rId5"/>
          <a:stretch>
            <a:fillRect/>
          </a:stretch>
        </p:blipFill>
        <p:spPr>
          <a:xfrm>
            <a:off x="8104947" y="2196788"/>
            <a:ext cx="780290" cy="780290"/>
          </a:xfrm>
          <a:prstGeom prst="rect">
            <a:avLst/>
          </a:prstGeom>
        </p:spPr>
      </p:pic>
      <p:sp>
        <p:nvSpPr>
          <p:cNvPr id="26" name="Arrow: Right 25">
            <a:extLst>
              <a:ext uri="{FF2B5EF4-FFF2-40B4-BE49-F238E27FC236}">
                <a16:creationId xmlns:a16="http://schemas.microsoft.com/office/drawing/2014/main" id="{AA02F52F-1E5A-4A30-8E57-19250A4B98ED}"/>
              </a:ext>
            </a:extLst>
          </p:cNvPr>
          <p:cNvSpPr/>
          <p:nvPr/>
        </p:nvSpPr>
        <p:spPr bwMode="auto">
          <a:xfrm>
            <a:off x="7034966" y="2362979"/>
            <a:ext cx="978408" cy="48463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8" name="Picture 27">
            <a:extLst>
              <a:ext uri="{FF2B5EF4-FFF2-40B4-BE49-F238E27FC236}">
                <a16:creationId xmlns:a16="http://schemas.microsoft.com/office/drawing/2014/main" id="{8B22D434-35EB-4A35-A16F-A1036A2A7474}"/>
              </a:ext>
            </a:extLst>
          </p:cNvPr>
          <p:cNvPicPr>
            <a:picLocks noChangeAspect="1"/>
          </p:cNvPicPr>
          <p:nvPr/>
        </p:nvPicPr>
        <p:blipFill>
          <a:blip r:embed="rId6"/>
          <a:stretch>
            <a:fillRect/>
          </a:stretch>
        </p:blipFill>
        <p:spPr>
          <a:xfrm>
            <a:off x="10561412" y="2173414"/>
            <a:ext cx="780290" cy="780290"/>
          </a:xfrm>
          <a:prstGeom prst="rect">
            <a:avLst/>
          </a:prstGeom>
        </p:spPr>
      </p:pic>
      <p:pic>
        <p:nvPicPr>
          <p:cNvPr id="30" name="Graphic 29" descr="Group">
            <a:extLst>
              <a:ext uri="{FF2B5EF4-FFF2-40B4-BE49-F238E27FC236}">
                <a16:creationId xmlns:a16="http://schemas.microsoft.com/office/drawing/2014/main" id="{F9008DF1-0B7F-4615-AF43-1FF2EB8F39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84869" y="4487862"/>
            <a:ext cx="2133375" cy="2133375"/>
          </a:xfrm>
          <a:prstGeom prst="rect">
            <a:avLst/>
          </a:prstGeom>
        </p:spPr>
      </p:pic>
      <p:sp>
        <p:nvSpPr>
          <p:cNvPr id="31" name="Arrow: Right 30">
            <a:extLst>
              <a:ext uri="{FF2B5EF4-FFF2-40B4-BE49-F238E27FC236}">
                <a16:creationId xmlns:a16="http://schemas.microsoft.com/office/drawing/2014/main" id="{EBB9B143-9C9C-4776-A91F-FA94C3C4DA66}"/>
              </a:ext>
            </a:extLst>
          </p:cNvPr>
          <p:cNvSpPr/>
          <p:nvPr/>
        </p:nvSpPr>
        <p:spPr bwMode="auto">
          <a:xfrm rot="5400000">
            <a:off x="10174317" y="3651186"/>
            <a:ext cx="1554480" cy="48463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2" name="Picture 31">
            <a:extLst>
              <a:ext uri="{FF2B5EF4-FFF2-40B4-BE49-F238E27FC236}">
                <a16:creationId xmlns:a16="http://schemas.microsoft.com/office/drawing/2014/main" id="{86DFAC5B-B2E5-4F85-B396-774D29D61EC5}"/>
              </a:ext>
            </a:extLst>
          </p:cNvPr>
          <p:cNvPicPr>
            <a:picLocks noChangeAspect="1"/>
          </p:cNvPicPr>
          <p:nvPr/>
        </p:nvPicPr>
        <p:blipFill>
          <a:blip r:embed="rId9"/>
          <a:stretch>
            <a:fillRect/>
          </a:stretch>
        </p:blipFill>
        <p:spPr>
          <a:xfrm>
            <a:off x="3995848" y="4018231"/>
            <a:ext cx="4584589" cy="2755631"/>
          </a:xfrm>
          <a:prstGeom prst="rect">
            <a:avLst/>
          </a:prstGeom>
        </p:spPr>
      </p:pic>
    </p:spTree>
    <p:extLst>
      <p:ext uri="{BB962C8B-B14F-4D97-AF65-F5344CB8AC3E}">
        <p14:creationId xmlns:p14="http://schemas.microsoft.com/office/powerpoint/2010/main" val="1219798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Securing network access</a:t>
            </a:r>
          </a:p>
        </p:txBody>
      </p:sp>
    </p:spTree>
    <p:extLst>
      <p:ext uri="{BB962C8B-B14F-4D97-AF65-F5344CB8AC3E}">
        <p14:creationId xmlns:p14="http://schemas.microsoft.com/office/powerpoint/2010/main" val="37583695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EB3458-E951-43FD-9E34-1C5B3A14BDE6}"/>
              </a:ext>
            </a:extLst>
          </p:cNvPr>
          <p:cNvSpPr>
            <a:spLocks noGrp="1"/>
          </p:cNvSpPr>
          <p:nvPr>
            <p:ph type="body" sz="quarter" idx="10"/>
          </p:nvPr>
        </p:nvSpPr>
        <p:spPr>
          <a:xfrm>
            <a:off x="274638" y="1212850"/>
            <a:ext cx="11887200" cy="5309146"/>
          </a:xfrm>
        </p:spPr>
        <p:txBody>
          <a:bodyPr/>
          <a:lstStyle/>
          <a:p>
            <a:pPr marL="0" indent="0">
              <a:buNone/>
            </a:pPr>
            <a:r>
              <a:rPr lang="en-US" sz="3000" dirty="0"/>
              <a:t>Classic hybrid scenario: on-</a:t>
            </a:r>
            <a:r>
              <a:rPr lang="en-US" sz="3000" dirty="0" err="1"/>
              <a:t>prem</a:t>
            </a:r>
            <a:r>
              <a:rPr lang="en-US" sz="3000" dirty="0"/>
              <a:t> operational systems and data tiers in the cloud – Security department does not allow network traffic over the public internet.</a:t>
            </a:r>
          </a:p>
          <a:p>
            <a:pPr marL="0" indent="0">
              <a:buNone/>
            </a:pPr>
            <a:endParaRPr lang="en-US" sz="3000" dirty="0"/>
          </a:p>
          <a:p>
            <a:pPr marL="0" indent="0">
              <a:buNone/>
            </a:pPr>
            <a:r>
              <a:rPr lang="en-US" sz="3000" dirty="0"/>
              <a:t>Currently, multi-tenant services such as ADF, SQL DB and SQL DW </a:t>
            </a:r>
            <a:r>
              <a:rPr lang="en-US" sz="3000" u="sng" dirty="0"/>
              <a:t>cannot</a:t>
            </a:r>
            <a:r>
              <a:rPr lang="en-US" sz="3000" dirty="0"/>
              <a:t> be added to a VNET.  Routed through public channel of Express Route.</a:t>
            </a:r>
          </a:p>
          <a:p>
            <a:pPr marL="0" indent="0">
              <a:buNone/>
            </a:pPr>
            <a:endParaRPr lang="en-US" sz="3000" i="1" dirty="0"/>
          </a:p>
          <a:p>
            <a:pPr marL="0" indent="0">
              <a:buNone/>
            </a:pPr>
            <a:r>
              <a:rPr lang="en-US" sz="3000" i="1" dirty="0"/>
              <a:t>Options:</a:t>
            </a:r>
          </a:p>
          <a:p>
            <a:pPr marL="0" indent="0">
              <a:buNone/>
            </a:pPr>
            <a:r>
              <a:rPr lang="en-US" sz="3000" dirty="0"/>
              <a:t>Leverage IP firewall rules.</a:t>
            </a:r>
          </a:p>
          <a:p>
            <a:pPr marL="0" indent="0">
              <a:buNone/>
            </a:pPr>
            <a:r>
              <a:rPr lang="en-US" sz="3000" dirty="0"/>
              <a:t>Disable “Allow access to Azure services”</a:t>
            </a:r>
          </a:p>
        </p:txBody>
      </p:sp>
      <p:sp>
        <p:nvSpPr>
          <p:cNvPr id="3" name="Title 2">
            <a:extLst>
              <a:ext uri="{FF2B5EF4-FFF2-40B4-BE49-F238E27FC236}">
                <a16:creationId xmlns:a16="http://schemas.microsoft.com/office/drawing/2014/main" id="{A67C45A2-A4A6-4005-862A-62CA5CEB48DE}"/>
              </a:ext>
            </a:extLst>
          </p:cNvPr>
          <p:cNvSpPr>
            <a:spLocks noGrp="1"/>
          </p:cNvSpPr>
          <p:nvPr>
            <p:ph type="title"/>
          </p:nvPr>
        </p:nvSpPr>
        <p:spPr/>
        <p:txBody>
          <a:bodyPr/>
          <a:lstStyle/>
          <a:p>
            <a:r>
              <a:rPr lang="en-US" dirty="0"/>
              <a:t>Securing network access</a:t>
            </a:r>
          </a:p>
        </p:txBody>
      </p:sp>
    </p:spTree>
    <p:extLst>
      <p:ext uri="{BB962C8B-B14F-4D97-AF65-F5344CB8AC3E}">
        <p14:creationId xmlns:p14="http://schemas.microsoft.com/office/powerpoint/2010/main" val="32302496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8DC05F-2B0B-4FF0-9A3F-B00EEE69E9CF}"/>
              </a:ext>
            </a:extLst>
          </p:cNvPr>
          <p:cNvSpPr>
            <a:spLocks noGrp="1"/>
          </p:cNvSpPr>
          <p:nvPr>
            <p:ph type="body" sz="quarter" idx="10"/>
          </p:nvPr>
        </p:nvSpPr>
        <p:spPr>
          <a:xfrm>
            <a:off x="274638" y="1212850"/>
            <a:ext cx="11887200" cy="1969770"/>
          </a:xfrm>
        </p:spPr>
        <p:txBody>
          <a:bodyPr/>
          <a:lstStyle/>
          <a:p>
            <a:r>
              <a:rPr lang="en-US" dirty="0"/>
              <a:t>Turn off “Allow access to Azure services” (on by default)</a:t>
            </a:r>
          </a:p>
          <a:p>
            <a:endParaRPr lang="en-US" dirty="0"/>
          </a:p>
        </p:txBody>
      </p:sp>
      <p:sp>
        <p:nvSpPr>
          <p:cNvPr id="3" name="Title 2">
            <a:extLst>
              <a:ext uri="{FF2B5EF4-FFF2-40B4-BE49-F238E27FC236}">
                <a16:creationId xmlns:a16="http://schemas.microsoft.com/office/drawing/2014/main" id="{259CAB9E-1358-4A51-AA40-08A1CF497012}"/>
              </a:ext>
            </a:extLst>
          </p:cNvPr>
          <p:cNvSpPr>
            <a:spLocks noGrp="1"/>
          </p:cNvSpPr>
          <p:nvPr>
            <p:ph type="title"/>
          </p:nvPr>
        </p:nvSpPr>
        <p:spPr/>
        <p:txBody>
          <a:bodyPr/>
          <a:lstStyle/>
          <a:p>
            <a:r>
              <a:rPr lang="en-US" dirty="0"/>
              <a:t>Allow access to Azure services</a:t>
            </a:r>
          </a:p>
        </p:txBody>
      </p:sp>
      <p:pic>
        <p:nvPicPr>
          <p:cNvPr id="4" name="Picture 3">
            <a:extLst>
              <a:ext uri="{FF2B5EF4-FFF2-40B4-BE49-F238E27FC236}">
                <a16:creationId xmlns:a16="http://schemas.microsoft.com/office/drawing/2014/main" id="{1AA82892-6318-40BD-B65D-44D6978F0533}"/>
              </a:ext>
            </a:extLst>
          </p:cNvPr>
          <p:cNvPicPr>
            <a:picLocks noChangeAspect="1"/>
          </p:cNvPicPr>
          <p:nvPr/>
        </p:nvPicPr>
        <p:blipFill>
          <a:blip r:embed="rId3"/>
          <a:stretch>
            <a:fillRect/>
          </a:stretch>
        </p:blipFill>
        <p:spPr>
          <a:xfrm>
            <a:off x="3142987" y="2468562"/>
            <a:ext cx="6153150" cy="3619500"/>
          </a:xfrm>
          <a:prstGeom prst="rect">
            <a:avLst/>
          </a:prstGeom>
        </p:spPr>
      </p:pic>
      <p:sp>
        <p:nvSpPr>
          <p:cNvPr id="5" name="Rectangle 4">
            <a:extLst>
              <a:ext uri="{FF2B5EF4-FFF2-40B4-BE49-F238E27FC236}">
                <a16:creationId xmlns:a16="http://schemas.microsoft.com/office/drawing/2014/main" id="{30D72645-36D3-4205-B265-4AFBF3CC8D22}"/>
              </a:ext>
            </a:extLst>
          </p:cNvPr>
          <p:cNvSpPr/>
          <p:nvPr/>
        </p:nvSpPr>
        <p:spPr bwMode="auto">
          <a:xfrm>
            <a:off x="3932237" y="4522654"/>
            <a:ext cx="3017520" cy="329184"/>
          </a:xfrm>
          <a:prstGeom prst="rect">
            <a:avLst/>
          </a:prstGeom>
          <a:noFill/>
          <a:ln w="25400" cap="rnd">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a:extLst>
              <a:ext uri="{FF2B5EF4-FFF2-40B4-BE49-F238E27FC236}">
                <a16:creationId xmlns:a16="http://schemas.microsoft.com/office/drawing/2014/main" id="{F342F389-078E-4323-89B3-7CAC0983A7E2}"/>
              </a:ext>
            </a:extLst>
          </p:cNvPr>
          <p:cNvSpPr/>
          <p:nvPr/>
        </p:nvSpPr>
        <p:spPr bwMode="auto">
          <a:xfrm>
            <a:off x="5761037" y="5021262"/>
            <a:ext cx="838200" cy="2286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238957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287462"/>
            <a:ext cx="5943535" cy="1828786"/>
          </a:xfrm>
        </p:spPr>
        <p:txBody>
          <a:bodyPr/>
          <a:lstStyle/>
          <a:p>
            <a:r>
              <a:rPr lang="en-US" dirty="0"/>
              <a:t>Infrastructure and Security </a:t>
            </a:r>
            <a:br>
              <a:rPr lang="en-US" dirty="0"/>
            </a:br>
            <a:r>
              <a:rPr lang="en-US" dirty="0"/>
              <a:t>for SQL DW</a:t>
            </a:r>
          </a:p>
        </p:txBody>
      </p:sp>
      <p:sp>
        <p:nvSpPr>
          <p:cNvPr id="5" name="Text Placeholder 4"/>
          <p:cNvSpPr>
            <a:spLocks noGrp="1"/>
          </p:cNvSpPr>
          <p:nvPr>
            <p:ph type="body" sz="quarter" idx="12"/>
          </p:nvPr>
        </p:nvSpPr>
        <p:spPr/>
        <p:txBody>
          <a:bodyPr/>
          <a:lstStyle/>
          <a:p>
            <a:r>
              <a:rPr lang="en-US" dirty="0"/>
              <a:t>Ron Ortloff </a:t>
            </a:r>
          </a:p>
          <a:p>
            <a:r>
              <a:rPr lang="en-US" dirty="0"/>
              <a:t>Azure SQL DW</a:t>
            </a:r>
          </a:p>
          <a:p>
            <a:r>
              <a:rPr lang="en-US" dirty="0"/>
              <a:t>Sr. Program Manager</a:t>
            </a:r>
          </a:p>
          <a:p>
            <a:r>
              <a:rPr lang="en-US" dirty="0"/>
              <a:t>rortloff@microsoft.com</a:t>
            </a:r>
          </a:p>
          <a:p>
            <a:r>
              <a:rPr lang="en-US" dirty="0"/>
              <a:t>@</a:t>
            </a:r>
            <a:r>
              <a:rPr lang="en-US" dirty="0" err="1"/>
              <a:t>RonOrtloff</a:t>
            </a:r>
            <a:endParaRPr lang="en-US" dirty="0"/>
          </a:p>
        </p:txBody>
      </p:sp>
    </p:spTree>
    <p:extLst>
      <p:ext uri="{BB962C8B-B14F-4D97-AF65-F5344CB8AC3E}">
        <p14:creationId xmlns:p14="http://schemas.microsoft.com/office/powerpoint/2010/main" val="277729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FC7BA6-5D04-4A59-ADCD-46BA9D936D3B}"/>
              </a:ext>
            </a:extLst>
          </p:cNvPr>
          <p:cNvSpPr>
            <a:spLocks noGrp="1"/>
          </p:cNvSpPr>
          <p:nvPr>
            <p:ph type="body" sz="quarter" idx="10"/>
          </p:nvPr>
        </p:nvSpPr>
        <p:spPr>
          <a:xfrm>
            <a:off x="416540" y="5097462"/>
            <a:ext cx="11887200" cy="1957459"/>
          </a:xfrm>
        </p:spPr>
        <p:txBody>
          <a:bodyPr/>
          <a:lstStyle/>
          <a:p>
            <a:pPr marL="0" indent="0">
              <a:buNone/>
            </a:pPr>
            <a:endParaRPr lang="en-US" dirty="0"/>
          </a:p>
          <a:p>
            <a:pPr marL="0" indent="0">
              <a:buNone/>
            </a:pPr>
            <a:r>
              <a:rPr lang="en-US" sz="2400" dirty="0">
                <a:latin typeface="Courier New" panose="02070309020205020404" pitchFamily="49" charset="0"/>
                <a:cs typeface="Courier New" panose="02070309020205020404" pitchFamily="49" charset="0"/>
              </a:rPr>
              <a:t>EXECUTE </a:t>
            </a:r>
            <a:r>
              <a:rPr lang="en-US" sz="2400" dirty="0" err="1">
                <a:latin typeface="Courier New" panose="02070309020205020404" pitchFamily="49" charset="0"/>
                <a:cs typeface="Courier New" panose="02070309020205020404" pitchFamily="49" charset="0"/>
              </a:rPr>
              <a:t>sp_set_firewall_rule</a:t>
            </a:r>
            <a:r>
              <a:rPr lang="en-US" sz="2400" dirty="0">
                <a:latin typeface="Courier New" panose="02070309020205020404" pitchFamily="49" charset="0"/>
                <a:cs typeface="Courier New" panose="02070309020205020404" pitchFamily="49" charset="0"/>
              </a:rPr>
              <a:t> @name = 'my FW setting', </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start_ip_address</a:t>
            </a:r>
            <a:r>
              <a:rPr lang="en-US" sz="2400" dirty="0">
                <a:latin typeface="Courier New" panose="02070309020205020404" pitchFamily="49" charset="0"/>
                <a:cs typeface="Courier New" panose="02070309020205020404" pitchFamily="49" charset="0"/>
              </a:rPr>
              <a:t> = '0.0.0.4', </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end_ip_address</a:t>
            </a:r>
            <a:r>
              <a:rPr lang="en-US" sz="2400" dirty="0">
                <a:latin typeface="Courier New" panose="02070309020205020404" pitchFamily="49" charset="0"/>
                <a:cs typeface="Courier New" panose="02070309020205020404" pitchFamily="49" charset="0"/>
              </a:rPr>
              <a:t> = '0.0.0.4'</a:t>
            </a:r>
          </a:p>
        </p:txBody>
      </p:sp>
      <p:sp>
        <p:nvSpPr>
          <p:cNvPr id="3" name="Title 2">
            <a:extLst>
              <a:ext uri="{FF2B5EF4-FFF2-40B4-BE49-F238E27FC236}">
                <a16:creationId xmlns:a16="http://schemas.microsoft.com/office/drawing/2014/main" id="{66F67D43-C9CC-47CF-9B12-1545CE68F458}"/>
              </a:ext>
            </a:extLst>
          </p:cNvPr>
          <p:cNvSpPr>
            <a:spLocks noGrp="1"/>
          </p:cNvSpPr>
          <p:nvPr>
            <p:ph type="title"/>
          </p:nvPr>
        </p:nvSpPr>
        <p:spPr/>
        <p:txBody>
          <a:bodyPr/>
          <a:lstStyle/>
          <a:p>
            <a:r>
              <a:rPr lang="en-US" dirty="0"/>
              <a:t>Firewall Configuration</a:t>
            </a:r>
          </a:p>
        </p:txBody>
      </p:sp>
      <p:pic>
        <p:nvPicPr>
          <p:cNvPr id="4" name="Picture 3">
            <a:extLst>
              <a:ext uri="{FF2B5EF4-FFF2-40B4-BE49-F238E27FC236}">
                <a16:creationId xmlns:a16="http://schemas.microsoft.com/office/drawing/2014/main" id="{31789CB9-1F01-44A3-A864-ED11A0716681}"/>
              </a:ext>
            </a:extLst>
          </p:cNvPr>
          <p:cNvPicPr>
            <a:picLocks noChangeAspect="1"/>
          </p:cNvPicPr>
          <p:nvPr/>
        </p:nvPicPr>
        <p:blipFill>
          <a:blip r:embed="rId3"/>
          <a:stretch>
            <a:fillRect/>
          </a:stretch>
        </p:blipFill>
        <p:spPr>
          <a:xfrm>
            <a:off x="3349307" y="2390774"/>
            <a:ext cx="5764530" cy="3390900"/>
          </a:xfrm>
          <a:prstGeom prst="rect">
            <a:avLst/>
          </a:prstGeom>
        </p:spPr>
      </p:pic>
      <p:sp>
        <p:nvSpPr>
          <p:cNvPr id="5" name="Rectangle 4">
            <a:extLst>
              <a:ext uri="{FF2B5EF4-FFF2-40B4-BE49-F238E27FC236}">
                <a16:creationId xmlns:a16="http://schemas.microsoft.com/office/drawing/2014/main" id="{25257AAF-D7D5-44B1-9709-0F9390197428}"/>
              </a:ext>
            </a:extLst>
          </p:cNvPr>
          <p:cNvSpPr/>
          <p:nvPr/>
        </p:nvSpPr>
        <p:spPr bwMode="auto">
          <a:xfrm>
            <a:off x="5761037" y="5021262"/>
            <a:ext cx="838200" cy="2286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ext Placeholder 1">
            <a:extLst>
              <a:ext uri="{FF2B5EF4-FFF2-40B4-BE49-F238E27FC236}">
                <a16:creationId xmlns:a16="http://schemas.microsoft.com/office/drawing/2014/main" id="{859F704B-3503-4010-8DE7-A61206F43D20}"/>
              </a:ext>
            </a:extLst>
          </p:cNvPr>
          <p:cNvSpPr txBox="1">
            <a:spLocks/>
          </p:cNvSpPr>
          <p:nvPr/>
        </p:nvSpPr>
        <p:spPr>
          <a:xfrm>
            <a:off x="427038" y="1211262"/>
            <a:ext cx="11887200" cy="129266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Apply DW firewall rules to limit the amount of public IPs that can access the DW instance</a:t>
            </a:r>
          </a:p>
        </p:txBody>
      </p:sp>
    </p:spTree>
    <p:extLst>
      <p:ext uri="{BB962C8B-B14F-4D97-AF65-F5344CB8AC3E}">
        <p14:creationId xmlns:p14="http://schemas.microsoft.com/office/powerpoint/2010/main" val="23258779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VNET Service End-Points</a:t>
            </a:r>
          </a:p>
        </p:txBody>
      </p:sp>
    </p:spTree>
    <p:extLst>
      <p:ext uri="{BB962C8B-B14F-4D97-AF65-F5344CB8AC3E}">
        <p14:creationId xmlns:p14="http://schemas.microsoft.com/office/powerpoint/2010/main" val="40788197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6598F-65E8-42FC-8E5D-6ECB99E7AA6E}"/>
              </a:ext>
            </a:extLst>
          </p:cNvPr>
          <p:cNvSpPr>
            <a:spLocks noGrp="1"/>
          </p:cNvSpPr>
          <p:nvPr>
            <p:ph type="title"/>
          </p:nvPr>
        </p:nvSpPr>
        <p:spPr/>
        <p:txBody>
          <a:bodyPr/>
          <a:lstStyle/>
          <a:p>
            <a:r>
              <a:rPr lang="en-US" dirty="0"/>
              <a:t>Current State</a:t>
            </a:r>
          </a:p>
        </p:txBody>
      </p:sp>
      <p:sp>
        <p:nvSpPr>
          <p:cNvPr id="4" name="Rectangle 3">
            <a:extLst>
              <a:ext uri="{FF2B5EF4-FFF2-40B4-BE49-F238E27FC236}">
                <a16:creationId xmlns:a16="http://schemas.microsoft.com/office/drawing/2014/main" id="{FA1EA004-7BFE-4A22-A9A5-E3465E270CB9}"/>
              </a:ext>
            </a:extLst>
          </p:cNvPr>
          <p:cNvSpPr/>
          <p:nvPr/>
        </p:nvSpPr>
        <p:spPr>
          <a:xfrm>
            <a:off x="2391348" y="2425688"/>
            <a:ext cx="6964664" cy="1575778"/>
          </a:xfrm>
          <a:prstGeom prst="rect">
            <a:avLst/>
          </a:prstGeom>
          <a:solidFill>
            <a:schemeClr val="accent6">
              <a:lumMod val="40000"/>
              <a:lumOff val="60000"/>
            </a:schemeClr>
          </a:solidFill>
          <a:ln>
            <a:solidFill>
              <a:schemeClr val="accent6">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VNET A</a:t>
            </a:r>
          </a:p>
        </p:txBody>
      </p:sp>
      <p:sp>
        <p:nvSpPr>
          <p:cNvPr id="5" name="Cylinder 4">
            <a:extLst>
              <a:ext uri="{FF2B5EF4-FFF2-40B4-BE49-F238E27FC236}">
                <a16:creationId xmlns:a16="http://schemas.microsoft.com/office/drawing/2014/main" id="{52D726C4-BED0-45B6-8AEC-EB8E8A4A639C}"/>
              </a:ext>
            </a:extLst>
          </p:cNvPr>
          <p:cNvSpPr/>
          <p:nvPr/>
        </p:nvSpPr>
        <p:spPr>
          <a:xfrm>
            <a:off x="7994623" y="4455128"/>
            <a:ext cx="601828" cy="69830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SQL DW</a:t>
            </a:r>
          </a:p>
        </p:txBody>
      </p:sp>
      <p:sp>
        <p:nvSpPr>
          <p:cNvPr id="7" name="Cylinder 6">
            <a:extLst>
              <a:ext uri="{FF2B5EF4-FFF2-40B4-BE49-F238E27FC236}">
                <a16:creationId xmlns:a16="http://schemas.microsoft.com/office/drawing/2014/main" id="{69062A69-1222-4CEA-8ECD-80B0D0519084}"/>
              </a:ext>
            </a:extLst>
          </p:cNvPr>
          <p:cNvSpPr/>
          <p:nvPr/>
        </p:nvSpPr>
        <p:spPr>
          <a:xfrm>
            <a:off x="7841360" y="5235309"/>
            <a:ext cx="417297" cy="47286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8" name="Cylinder 7">
            <a:extLst>
              <a:ext uri="{FF2B5EF4-FFF2-40B4-BE49-F238E27FC236}">
                <a16:creationId xmlns:a16="http://schemas.microsoft.com/office/drawing/2014/main" id="{BE068372-C172-4E75-B642-60A92BFFAB39}"/>
              </a:ext>
            </a:extLst>
          </p:cNvPr>
          <p:cNvSpPr/>
          <p:nvPr/>
        </p:nvSpPr>
        <p:spPr>
          <a:xfrm>
            <a:off x="8848489" y="5233339"/>
            <a:ext cx="449457" cy="47483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1" name="Cylinder 10">
            <a:extLst>
              <a:ext uri="{FF2B5EF4-FFF2-40B4-BE49-F238E27FC236}">
                <a16:creationId xmlns:a16="http://schemas.microsoft.com/office/drawing/2014/main" id="{7C8234A0-5E63-4132-9E8A-9F1891DD5E51}"/>
              </a:ext>
            </a:extLst>
          </p:cNvPr>
          <p:cNvSpPr/>
          <p:nvPr/>
        </p:nvSpPr>
        <p:spPr>
          <a:xfrm>
            <a:off x="8344925" y="5226774"/>
            <a:ext cx="417297" cy="47286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2" name="Cylinder 11">
            <a:extLst>
              <a:ext uri="{FF2B5EF4-FFF2-40B4-BE49-F238E27FC236}">
                <a16:creationId xmlns:a16="http://schemas.microsoft.com/office/drawing/2014/main" id="{E4AAF408-16D2-4D55-9B56-9841CC27C231}"/>
              </a:ext>
            </a:extLst>
          </p:cNvPr>
          <p:cNvSpPr/>
          <p:nvPr/>
        </p:nvSpPr>
        <p:spPr>
          <a:xfrm>
            <a:off x="7305635" y="5226774"/>
            <a:ext cx="449457" cy="47483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pic>
        <p:nvPicPr>
          <p:cNvPr id="13" name="Picture 12">
            <a:extLst>
              <a:ext uri="{FF2B5EF4-FFF2-40B4-BE49-F238E27FC236}">
                <a16:creationId xmlns:a16="http://schemas.microsoft.com/office/drawing/2014/main" id="{E42F5F6F-3AA0-4461-8589-7DB8ADC44C23}"/>
              </a:ext>
            </a:extLst>
          </p:cNvPr>
          <p:cNvPicPr>
            <a:picLocks noChangeAspect="1"/>
          </p:cNvPicPr>
          <p:nvPr/>
        </p:nvPicPr>
        <p:blipFill>
          <a:blip r:embed="rId3"/>
          <a:stretch>
            <a:fillRect/>
          </a:stretch>
        </p:blipFill>
        <p:spPr>
          <a:xfrm>
            <a:off x="3072375" y="4462602"/>
            <a:ext cx="1146325" cy="1000606"/>
          </a:xfrm>
          <a:prstGeom prst="rect">
            <a:avLst/>
          </a:prstGeom>
        </p:spPr>
      </p:pic>
      <p:sp>
        <p:nvSpPr>
          <p:cNvPr id="19" name="Rectangle 18">
            <a:extLst>
              <a:ext uri="{FF2B5EF4-FFF2-40B4-BE49-F238E27FC236}">
                <a16:creationId xmlns:a16="http://schemas.microsoft.com/office/drawing/2014/main" id="{3E5EA732-A634-4B2B-9447-52FDCB4D667C}"/>
              </a:ext>
            </a:extLst>
          </p:cNvPr>
          <p:cNvSpPr/>
          <p:nvPr/>
        </p:nvSpPr>
        <p:spPr>
          <a:xfrm>
            <a:off x="2341959" y="4263004"/>
            <a:ext cx="2644427" cy="149767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Rectangle 19">
            <a:extLst>
              <a:ext uri="{FF2B5EF4-FFF2-40B4-BE49-F238E27FC236}">
                <a16:creationId xmlns:a16="http://schemas.microsoft.com/office/drawing/2014/main" id="{E5235AEA-246A-4BA2-8AC4-A5A321C87304}"/>
              </a:ext>
            </a:extLst>
          </p:cNvPr>
          <p:cNvSpPr/>
          <p:nvPr/>
        </p:nvSpPr>
        <p:spPr>
          <a:xfrm>
            <a:off x="7090734" y="4263003"/>
            <a:ext cx="2508381" cy="186093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21" name="Straight Connector 20">
            <a:extLst>
              <a:ext uri="{FF2B5EF4-FFF2-40B4-BE49-F238E27FC236}">
                <a16:creationId xmlns:a16="http://schemas.microsoft.com/office/drawing/2014/main" id="{490E3DB0-DBD8-47F6-B6ED-DE2E5CAAD347}"/>
              </a:ext>
            </a:extLst>
          </p:cNvPr>
          <p:cNvCxnSpPr>
            <a:cxnSpLocks/>
          </p:cNvCxnSpPr>
          <p:nvPr/>
        </p:nvCxnSpPr>
        <p:spPr>
          <a:xfrm>
            <a:off x="8200593" y="3878956"/>
            <a:ext cx="0" cy="5099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96DF3C-DE2C-429F-BDB8-655B4DA5A2D8}"/>
              </a:ext>
            </a:extLst>
          </p:cNvPr>
          <p:cNvCxnSpPr>
            <a:cxnSpLocks/>
          </p:cNvCxnSpPr>
          <p:nvPr/>
        </p:nvCxnSpPr>
        <p:spPr>
          <a:xfrm>
            <a:off x="8383591" y="3878956"/>
            <a:ext cx="0" cy="5099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336CA03-7A9D-44C9-A277-5F09C58D6A6B}"/>
              </a:ext>
            </a:extLst>
          </p:cNvPr>
          <p:cNvSpPr/>
          <p:nvPr/>
        </p:nvSpPr>
        <p:spPr>
          <a:xfrm>
            <a:off x="5403550" y="3050486"/>
            <a:ext cx="1029079" cy="537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VM</a:t>
            </a:r>
          </a:p>
        </p:txBody>
      </p:sp>
      <p:cxnSp>
        <p:nvCxnSpPr>
          <p:cNvPr id="27" name="Connector: Elbow 26">
            <a:extLst>
              <a:ext uri="{FF2B5EF4-FFF2-40B4-BE49-F238E27FC236}">
                <a16:creationId xmlns:a16="http://schemas.microsoft.com/office/drawing/2014/main" id="{76E4F65C-E356-4B45-A15E-BA49E912AB84}"/>
              </a:ext>
            </a:extLst>
          </p:cNvPr>
          <p:cNvCxnSpPr>
            <a:endCxn id="13" idx="0"/>
          </p:cNvCxnSpPr>
          <p:nvPr/>
        </p:nvCxnSpPr>
        <p:spPr>
          <a:xfrm rot="10800000" flipV="1">
            <a:off x="3645538" y="3335320"/>
            <a:ext cx="1712070" cy="1127281"/>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C9DC393-CAD0-4C47-AC6A-576086F04671}"/>
              </a:ext>
            </a:extLst>
          </p:cNvPr>
          <p:cNvCxnSpPr>
            <a:stCxn id="25" idx="3"/>
            <a:endCxn id="5" idx="1"/>
          </p:cNvCxnSpPr>
          <p:nvPr/>
        </p:nvCxnSpPr>
        <p:spPr>
          <a:xfrm>
            <a:off x="6432629" y="3319241"/>
            <a:ext cx="1862909" cy="1135887"/>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6D02BDE-6A03-425C-B2AD-05A1BA7B1774}"/>
              </a:ext>
            </a:extLst>
          </p:cNvPr>
          <p:cNvSpPr txBox="1"/>
          <p:nvPr/>
        </p:nvSpPr>
        <p:spPr>
          <a:xfrm>
            <a:off x="2391348" y="2425687"/>
            <a:ext cx="1937178" cy="382308"/>
          </a:xfrm>
          <a:prstGeom prst="rect">
            <a:avLst/>
          </a:prstGeom>
          <a:noFill/>
        </p:spPr>
        <p:txBody>
          <a:bodyPr wrap="square" rtlCol="0">
            <a:spAutoFit/>
          </a:bodyPr>
          <a:lstStyle/>
          <a:p>
            <a:r>
              <a:rPr lang="en-US" sz="1836" dirty="0"/>
              <a:t>VNET A</a:t>
            </a:r>
          </a:p>
        </p:txBody>
      </p:sp>
      <p:cxnSp>
        <p:nvCxnSpPr>
          <p:cNvPr id="28" name="Connector: Elbow 27">
            <a:extLst>
              <a:ext uri="{FF2B5EF4-FFF2-40B4-BE49-F238E27FC236}">
                <a16:creationId xmlns:a16="http://schemas.microsoft.com/office/drawing/2014/main" id="{8DEBBDC9-2C96-4F56-B20E-A28CBCE85277}"/>
              </a:ext>
            </a:extLst>
          </p:cNvPr>
          <p:cNvCxnSpPr>
            <a:cxnSpLocks/>
          </p:cNvCxnSpPr>
          <p:nvPr/>
        </p:nvCxnSpPr>
        <p:spPr>
          <a:xfrm rot="5400000" flipH="1">
            <a:off x="6120665" y="3266733"/>
            <a:ext cx="530945" cy="4334873"/>
          </a:xfrm>
          <a:prstGeom prst="bentConnector4">
            <a:avLst>
              <a:gd name="adj1" fmla="val -120056"/>
              <a:gd name="adj2" fmla="val 524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0A7B8D16-5860-46EA-BFA9-B6088FD916CE}"/>
              </a:ext>
            </a:extLst>
          </p:cNvPr>
          <p:cNvCxnSpPr>
            <a:cxnSpLocks/>
          </p:cNvCxnSpPr>
          <p:nvPr/>
        </p:nvCxnSpPr>
        <p:spPr>
          <a:xfrm rot="5400000" flipH="1">
            <a:off x="5761719" y="3419887"/>
            <a:ext cx="745271" cy="3831308"/>
          </a:xfrm>
          <a:prstGeom prst="bentConnector4">
            <a:avLst>
              <a:gd name="adj1" fmla="val -17723"/>
              <a:gd name="adj2" fmla="val 410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4203F00B-9314-4AEB-A7FB-7FBF3FE3F11A}"/>
              </a:ext>
            </a:extLst>
          </p:cNvPr>
          <p:cNvCxnSpPr>
            <a:cxnSpLocks/>
          </p:cNvCxnSpPr>
          <p:nvPr/>
        </p:nvCxnSpPr>
        <p:spPr>
          <a:xfrm rot="10800000">
            <a:off x="4218701" y="4755807"/>
            <a:ext cx="3311665" cy="941935"/>
          </a:xfrm>
          <a:prstGeom prst="bentConnector3">
            <a:avLst>
              <a:gd name="adj1" fmla="val 259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8136A31A-7EA4-46C0-A2FC-B5E686A3C3C0}"/>
              </a:ext>
            </a:extLst>
          </p:cNvPr>
          <p:cNvCxnSpPr/>
          <p:nvPr/>
        </p:nvCxnSpPr>
        <p:spPr>
          <a:xfrm rot="5400000" flipH="1">
            <a:off x="6459642" y="3094600"/>
            <a:ext cx="372635" cy="4854518"/>
          </a:xfrm>
          <a:prstGeom prst="bentConnector4">
            <a:avLst>
              <a:gd name="adj1" fmla="val -221223"/>
              <a:gd name="adj2" fmla="val 62035"/>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C43ADB2-9482-4FD3-A250-B53C6F9C75C2}"/>
              </a:ext>
            </a:extLst>
          </p:cNvPr>
          <p:cNvSpPr txBox="1"/>
          <p:nvPr/>
        </p:nvSpPr>
        <p:spPr>
          <a:xfrm>
            <a:off x="7090734" y="3984817"/>
            <a:ext cx="2411905" cy="318286"/>
          </a:xfrm>
          <a:prstGeom prst="rect">
            <a:avLst/>
          </a:prstGeom>
          <a:noFill/>
        </p:spPr>
        <p:txBody>
          <a:bodyPr wrap="square" rtlCol="0">
            <a:spAutoFit/>
          </a:bodyPr>
          <a:lstStyle/>
          <a:p>
            <a:pPr algn="ctr"/>
            <a:r>
              <a:rPr lang="en-US" sz="1428" dirty="0"/>
              <a:t>SQL DW secured to VNET A</a:t>
            </a:r>
          </a:p>
        </p:txBody>
      </p:sp>
      <p:sp>
        <p:nvSpPr>
          <p:cNvPr id="35" name="TextBox 34">
            <a:extLst>
              <a:ext uri="{FF2B5EF4-FFF2-40B4-BE49-F238E27FC236}">
                <a16:creationId xmlns:a16="http://schemas.microsoft.com/office/drawing/2014/main" id="{90E79AC4-973E-40AD-94F0-0E9A977EF25C}"/>
              </a:ext>
            </a:extLst>
          </p:cNvPr>
          <p:cNvSpPr txBox="1"/>
          <p:nvPr/>
        </p:nvSpPr>
        <p:spPr>
          <a:xfrm>
            <a:off x="2481412" y="5379728"/>
            <a:ext cx="2365519" cy="382308"/>
          </a:xfrm>
          <a:prstGeom prst="rect">
            <a:avLst/>
          </a:prstGeom>
          <a:noFill/>
        </p:spPr>
        <p:txBody>
          <a:bodyPr wrap="square" rtlCol="0">
            <a:spAutoFit/>
          </a:bodyPr>
          <a:lstStyle/>
          <a:p>
            <a:pPr algn="ctr"/>
            <a:r>
              <a:rPr lang="en-US" sz="1836" dirty="0"/>
              <a:t> </a:t>
            </a:r>
            <a:r>
              <a:rPr lang="en-US" sz="1428" dirty="0"/>
              <a:t>Storage Account</a:t>
            </a:r>
          </a:p>
        </p:txBody>
      </p:sp>
    </p:spTree>
    <p:extLst>
      <p:ext uri="{BB962C8B-B14F-4D97-AF65-F5344CB8AC3E}">
        <p14:creationId xmlns:p14="http://schemas.microsoft.com/office/powerpoint/2010/main" val="970092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6598F-65E8-42FC-8E5D-6ECB99E7AA6E}"/>
              </a:ext>
            </a:extLst>
          </p:cNvPr>
          <p:cNvSpPr>
            <a:spLocks noGrp="1"/>
          </p:cNvSpPr>
          <p:nvPr>
            <p:ph type="title"/>
          </p:nvPr>
        </p:nvSpPr>
        <p:spPr/>
        <p:txBody>
          <a:bodyPr/>
          <a:lstStyle/>
          <a:p>
            <a:r>
              <a:rPr lang="en-US" dirty="0"/>
              <a:t>Current State</a:t>
            </a:r>
          </a:p>
        </p:txBody>
      </p:sp>
      <p:sp>
        <p:nvSpPr>
          <p:cNvPr id="4" name="Rectangle 3">
            <a:extLst>
              <a:ext uri="{FF2B5EF4-FFF2-40B4-BE49-F238E27FC236}">
                <a16:creationId xmlns:a16="http://schemas.microsoft.com/office/drawing/2014/main" id="{FA1EA004-7BFE-4A22-A9A5-E3465E270CB9}"/>
              </a:ext>
            </a:extLst>
          </p:cNvPr>
          <p:cNvSpPr/>
          <p:nvPr/>
        </p:nvSpPr>
        <p:spPr>
          <a:xfrm>
            <a:off x="2391348" y="2425688"/>
            <a:ext cx="6964664" cy="1575778"/>
          </a:xfrm>
          <a:prstGeom prst="rect">
            <a:avLst/>
          </a:prstGeom>
          <a:solidFill>
            <a:schemeClr val="accent6">
              <a:lumMod val="40000"/>
              <a:lumOff val="60000"/>
            </a:schemeClr>
          </a:solidFill>
          <a:ln>
            <a:solidFill>
              <a:schemeClr val="accent6">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VNET A</a:t>
            </a:r>
          </a:p>
        </p:txBody>
      </p:sp>
      <p:sp>
        <p:nvSpPr>
          <p:cNvPr id="5" name="Cylinder 4">
            <a:extLst>
              <a:ext uri="{FF2B5EF4-FFF2-40B4-BE49-F238E27FC236}">
                <a16:creationId xmlns:a16="http://schemas.microsoft.com/office/drawing/2014/main" id="{52D726C4-BED0-45B6-8AEC-EB8E8A4A639C}"/>
              </a:ext>
            </a:extLst>
          </p:cNvPr>
          <p:cNvSpPr/>
          <p:nvPr/>
        </p:nvSpPr>
        <p:spPr>
          <a:xfrm>
            <a:off x="7994623" y="4455128"/>
            <a:ext cx="601828" cy="69830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SQL DW</a:t>
            </a:r>
          </a:p>
        </p:txBody>
      </p:sp>
      <p:sp>
        <p:nvSpPr>
          <p:cNvPr id="7" name="Cylinder 6">
            <a:extLst>
              <a:ext uri="{FF2B5EF4-FFF2-40B4-BE49-F238E27FC236}">
                <a16:creationId xmlns:a16="http://schemas.microsoft.com/office/drawing/2014/main" id="{69062A69-1222-4CEA-8ECD-80B0D0519084}"/>
              </a:ext>
            </a:extLst>
          </p:cNvPr>
          <p:cNvSpPr/>
          <p:nvPr/>
        </p:nvSpPr>
        <p:spPr>
          <a:xfrm>
            <a:off x="7841360" y="5235309"/>
            <a:ext cx="417297" cy="47286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8" name="Cylinder 7">
            <a:extLst>
              <a:ext uri="{FF2B5EF4-FFF2-40B4-BE49-F238E27FC236}">
                <a16:creationId xmlns:a16="http://schemas.microsoft.com/office/drawing/2014/main" id="{BE068372-C172-4E75-B642-60A92BFFAB39}"/>
              </a:ext>
            </a:extLst>
          </p:cNvPr>
          <p:cNvSpPr/>
          <p:nvPr/>
        </p:nvSpPr>
        <p:spPr>
          <a:xfrm>
            <a:off x="8848489" y="5233339"/>
            <a:ext cx="449457" cy="47483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1" name="Cylinder 10">
            <a:extLst>
              <a:ext uri="{FF2B5EF4-FFF2-40B4-BE49-F238E27FC236}">
                <a16:creationId xmlns:a16="http://schemas.microsoft.com/office/drawing/2014/main" id="{7C8234A0-5E63-4132-9E8A-9F1891DD5E51}"/>
              </a:ext>
            </a:extLst>
          </p:cNvPr>
          <p:cNvSpPr/>
          <p:nvPr/>
        </p:nvSpPr>
        <p:spPr>
          <a:xfrm>
            <a:off x="8344925" y="5226774"/>
            <a:ext cx="417297" cy="47286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2" name="Cylinder 11">
            <a:extLst>
              <a:ext uri="{FF2B5EF4-FFF2-40B4-BE49-F238E27FC236}">
                <a16:creationId xmlns:a16="http://schemas.microsoft.com/office/drawing/2014/main" id="{E4AAF408-16D2-4D55-9B56-9841CC27C231}"/>
              </a:ext>
            </a:extLst>
          </p:cNvPr>
          <p:cNvSpPr/>
          <p:nvPr/>
        </p:nvSpPr>
        <p:spPr>
          <a:xfrm>
            <a:off x="7305635" y="5226774"/>
            <a:ext cx="449457" cy="47483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pic>
        <p:nvPicPr>
          <p:cNvPr id="13" name="Picture 12">
            <a:extLst>
              <a:ext uri="{FF2B5EF4-FFF2-40B4-BE49-F238E27FC236}">
                <a16:creationId xmlns:a16="http://schemas.microsoft.com/office/drawing/2014/main" id="{E42F5F6F-3AA0-4461-8589-7DB8ADC44C23}"/>
              </a:ext>
            </a:extLst>
          </p:cNvPr>
          <p:cNvPicPr>
            <a:picLocks noChangeAspect="1"/>
          </p:cNvPicPr>
          <p:nvPr/>
        </p:nvPicPr>
        <p:blipFill>
          <a:blip r:embed="rId3"/>
          <a:stretch>
            <a:fillRect/>
          </a:stretch>
        </p:blipFill>
        <p:spPr>
          <a:xfrm>
            <a:off x="3072375" y="4462602"/>
            <a:ext cx="1146325" cy="1000606"/>
          </a:xfrm>
          <a:prstGeom prst="rect">
            <a:avLst/>
          </a:prstGeom>
        </p:spPr>
      </p:pic>
      <p:cxnSp>
        <p:nvCxnSpPr>
          <p:cNvPr id="16" name="Straight Connector 15">
            <a:extLst>
              <a:ext uri="{FF2B5EF4-FFF2-40B4-BE49-F238E27FC236}">
                <a16:creationId xmlns:a16="http://schemas.microsoft.com/office/drawing/2014/main" id="{980FA411-3FA7-4EBD-8627-EFD459F9433B}"/>
              </a:ext>
            </a:extLst>
          </p:cNvPr>
          <p:cNvCxnSpPr>
            <a:cxnSpLocks/>
          </p:cNvCxnSpPr>
          <p:nvPr/>
        </p:nvCxnSpPr>
        <p:spPr>
          <a:xfrm>
            <a:off x="3542936" y="3861345"/>
            <a:ext cx="0" cy="5099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7A5299-DAD7-4624-8F80-67F9FB6BC360}"/>
              </a:ext>
            </a:extLst>
          </p:cNvPr>
          <p:cNvCxnSpPr>
            <a:cxnSpLocks/>
          </p:cNvCxnSpPr>
          <p:nvPr/>
        </p:nvCxnSpPr>
        <p:spPr>
          <a:xfrm>
            <a:off x="3725934" y="3861345"/>
            <a:ext cx="0" cy="5099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E5EA732-A634-4B2B-9447-52FDCB4D667C}"/>
              </a:ext>
            </a:extLst>
          </p:cNvPr>
          <p:cNvSpPr/>
          <p:nvPr/>
        </p:nvSpPr>
        <p:spPr>
          <a:xfrm>
            <a:off x="2341959" y="4263004"/>
            <a:ext cx="2644427" cy="149767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Rectangle 19">
            <a:extLst>
              <a:ext uri="{FF2B5EF4-FFF2-40B4-BE49-F238E27FC236}">
                <a16:creationId xmlns:a16="http://schemas.microsoft.com/office/drawing/2014/main" id="{E5235AEA-246A-4BA2-8AC4-A5A321C87304}"/>
              </a:ext>
            </a:extLst>
          </p:cNvPr>
          <p:cNvSpPr/>
          <p:nvPr/>
        </p:nvSpPr>
        <p:spPr>
          <a:xfrm>
            <a:off x="7090734" y="4263003"/>
            <a:ext cx="2508381" cy="186093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21" name="Straight Connector 20">
            <a:extLst>
              <a:ext uri="{FF2B5EF4-FFF2-40B4-BE49-F238E27FC236}">
                <a16:creationId xmlns:a16="http://schemas.microsoft.com/office/drawing/2014/main" id="{490E3DB0-DBD8-47F6-B6ED-DE2E5CAAD347}"/>
              </a:ext>
            </a:extLst>
          </p:cNvPr>
          <p:cNvCxnSpPr>
            <a:cxnSpLocks/>
          </p:cNvCxnSpPr>
          <p:nvPr/>
        </p:nvCxnSpPr>
        <p:spPr>
          <a:xfrm>
            <a:off x="8200593" y="3878956"/>
            <a:ext cx="0" cy="5099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96DF3C-DE2C-429F-BDB8-655B4DA5A2D8}"/>
              </a:ext>
            </a:extLst>
          </p:cNvPr>
          <p:cNvCxnSpPr>
            <a:cxnSpLocks/>
          </p:cNvCxnSpPr>
          <p:nvPr/>
        </p:nvCxnSpPr>
        <p:spPr>
          <a:xfrm>
            <a:off x="8383591" y="3878956"/>
            <a:ext cx="0" cy="5099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336CA03-7A9D-44C9-A277-5F09C58D6A6B}"/>
              </a:ext>
            </a:extLst>
          </p:cNvPr>
          <p:cNvSpPr/>
          <p:nvPr/>
        </p:nvSpPr>
        <p:spPr>
          <a:xfrm>
            <a:off x="5403550" y="3050486"/>
            <a:ext cx="1029079" cy="537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VM</a:t>
            </a:r>
          </a:p>
        </p:txBody>
      </p:sp>
      <p:cxnSp>
        <p:nvCxnSpPr>
          <p:cNvPr id="27" name="Connector: Elbow 26">
            <a:extLst>
              <a:ext uri="{FF2B5EF4-FFF2-40B4-BE49-F238E27FC236}">
                <a16:creationId xmlns:a16="http://schemas.microsoft.com/office/drawing/2014/main" id="{76E4F65C-E356-4B45-A15E-BA49E912AB84}"/>
              </a:ext>
            </a:extLst>
          </p:cNvPr>
          <p:cNvCxnSpPr>
            <a:endCxn id="13" idx="0"/>
          </p:cNvCxnSpPr>
          <p:nvPr/>
        </p:nvCxnSpPr>
        <p:spPr>
          <a:xfrm rot="10800000" flipV="1">
            <a:off x="3645538" y="3335320"/>
            <a:ext cx="1712070" cy="1127281"/>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C9DC393-CAD0-4C47-AC6A-576086F04671}"/>
              </a:ext>
            </a:extLst>
          </p:cNvPr>
          <p:cNvCxnSpPr>
            <a:stCxn id="25" idx="3"/>
            <a:endCxn id="5" idx="1"/>
          </p:cNvCxnSpPr>
          <p:nvPr/>
        </p:nvCxnSpPr>
        <p:spPr>
          <a:xfrm>
            <a:off x="6432629" y="3319241"/>
            <a:ext cx="1862909" cy="1135887"/>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6D02BDE-6A03-425C-B2AD-05A1BA7B1774}"/>
              </a:ext>
            </a:extLst>
          </p:cNvPr>
          <p:cNvSpPr txBox="1"/>
          <p:nvPr/>
        </p:nvSpPr>
        <p:spPr>
          <a:xfrm>
            <a:off x="2391348" y="2425687"/>
            <a:ext cx="1937178" cy="382308"/>
          </a:xfrm>
          <a:prstGeom prst="rect">
            <a:avLst/>
          </a:prstGeom>
          <a:noFill/>
        </p:spPr>
        <p:txBody>
          <a:bodyPr wrap="square" rtlCol="0">
            <a:spAutoFit/>
          </a:bodyPr>
          <a:lstStyle/>
          <a:p>
            <a:r>
              <a:rPr lang="en-US" sz="1836" dirty="0"/>
              <a:t>VNET A</a:t>
            </a:r>
          </a:p>
        </p:txBody>
      </p:sp>
      <p:cxnSp>
        <p:nvCxnSpPr>
          <p:cNvPr id="28" name="Connector: Elbow 27">
            <a:extLst>
              <a:ext uri="{FF2B5EF4-FFF2-40B4-BE49-F238E27FC236}">
                <a16:creationId xmlns:a16="http://schemas.microsoft.com/office/drawing/2014/main" id="{8DEBBDC9-2C96-4F56-B20E-A28CBCE85277}"/>
              </a:ext>
            </a:extLst>
          </p:cNvPr>
          <p:cNvCxnSpPr>
            <a:cxnSpLocks/>
          </p:cNvCxnSpPr>
          <p:nvPr/>
        </p:nvCxnSpPr>
        <p:spPr>
          <a:xfrm rot="5400000" flipH="1">
            <a:off x="6120665" y="3266733"/>
            <a:ext cx="530945" cy="4334873"/>
          </a:xfrm>
          <a:prstGeom prst="bentConnector4">
            <a:avLst>
              <a:gd name="adj1" fmla="val -120056"/>
              <a:gd name="adj2" fmla="val 524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0A7B8D16-5860-46EA-BFA9-B6088FD916CE}"/>
              </a:ext>
            </a:extLst>
          </p:cNvPr>
          <p:cNvCxnSpPr>
            <a:cxnSpLocks/>
          </p:cNvCxnSpPr>
          <p:nvPr/>
        </p:nvCxnSpPr>
        <p:spPr>
          <a:xfrm rot="5400000" flipH="1">
            <a:off x="5761719" y="3419887"/>
            <a:ext cx="745271" cy="3831308"/>
          </a:xfrm>
          <a:prstGeom prst="bentConnector4">
            <a:avLst>
              <a:gd name="adj1" fmla="val -17723"/>
              <a:gd name="adj2" fmla="val 410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4203F00B-9314-4AEB-A7FB-7FBF3FE3F11A}"/>
              </a:ext>
            </a:extLst>
          </p:cNvPr>
          <p:cNvCxnSpPr>
            <a:cxnSpLocks/>
          </p:cNvCxnSpPr>
          <p:nvPr/>
        </p:nvCxnSpPr>
        <p:spPr>
          <a:xfrm rot="10800000">
            <a:off x="4218701" y="4755807"/>
            <a:ext cx="3311665" cy="941935"/>
          </a:xfrm>
          <a:prstGeom prst="bentConnector3">
            <a:avLst>
              <a:gd name="adj1" fmla="val 259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8136A31A-7EA4-46C0-A2FC-B5E686A3C3C0}"/>
              </a:ext>
            </a:extLst>
          </p:cNvPr>
          <p:cNvCxnSpPr/>
          <p:nvPr/>
        </p:nvCxnSpPr>
        <p:spPr>
          <a:xfrm rot="5400000" flipH="1">
            <a:off x="6459642" y="3094600"/>
            <a:ext cx="372635" cy="4854518"/>
          </a:xfrm>
          <a:prstGeom prst="bentConnector4">
            <a:avLst>
              <a:gd name="adj1" fmla="val -221223"/>
              <a:gd name="adj2" fmla="val 62035"/>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quot;Not Allowed&quot; Symbol 32">
            <a:extLst>
              <a:ext uri="{FF2B5EF4-FFF2-40B4-BE49-F238E27FC236}">
                <a16:creationId xmlns:a16="http://schemas.microsoft.com/office/drawing/2014/main" id="{35B5E3E2-7391-4086-A78A-9976BD8E76A2}"/>
              </a:ext>
            </a:extLst>
          </p:cNvPr>
          <p:cNvSpPr/>
          <p:nvPr/>
        </p:nvSpPr>
        <p:spPr>
          <a:xfrm>
            <a:off x="4459347" y="4583262"/>
            <a:ext cx="751374" cy="887495"/>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36" name="TextBox 35">
            <a:extLst>
              <a:ext uri="{FF2B5EF4-FFF2-40B4-BE49-F238E27FC236}">
                <a16:creationId xmlns:a16="http://schemas.microsoft.com/office/drawing/2014/main" id="{71719D3B-3ABE-4163-8AA6-069CF9A2542A}"/>
              </a:ext>
            </a:extLst>
          </p:cNvPr>
          <p:cNvSpPr txBox="1"/>
          <p:nvPr/>
        </p:nvSpPr>
        <p:spPr>
          <a:xfrm>
            <a:off x="2341958" y="3926616"/>
            <a:ext cx="3088006" cy="374846"/>
          </a:xfrm>
          <a:prstGeom prst="rect">
            <a:avLst/>
          </a:prstGeom>
          <a:noFill/>
        </p:spPr>
        <p:txBody>
          <a:bodyPr wrap="square" rtlCol="0">
            <a:spAutoFit/>
          </a:bodyPr>
          <a:lstStyle/>
          <a:p>
            <a:pPr algn="ctr"/>
            <a:r>
              <a:rPr lang="en-US" sz="1836" dirty="0"/>
              <a:t> </a:t>
            </a:r>
            <a:r>
              <a:rPr lang="en-US" sz="1428" dirty="0"/>
              <a:t>Storage Account secured to VNET A</a:t>
            </a:r>
          </a:p>
        </p:txBody>
      </p:sp>
      <p:sp>
        <p:nvSpPr>
          <p:cNvPr id="38" name="TextBox 37">
            <a:extLst>
              <a:ext uri="{FF2B5EF4-FFF2-40B4-BE49-F238E27FC236}">
                <a16:creationId xmlns:a16="http://schemas.microsoft.com/office/drawing/2014/main" id="{7C43ADB2-9482-4FD3-A250-B53C6F9C75C2}"/>
              </a:ext>
            </a:extLst>
          </p:cNvPr>
          <p:cNvSpPr txBox="1"/>
          <p:nvPr/>
        </p:nvSpPr>
        <p:spPr>
          <a:xfrm>
            <a:off x="7124136" y="3976976"/>
            <a:ext cx="2411905" cy="318286"/>
          </a:xfrm>
          <a:prstGeom prst="rect">
            <a:avLst/>
          </a:prstGeom>
          <a:noFill/>
        </p:spPr>
        <p:txBody>
          <a:bodyPr wrap="square" rtlCol="0">
            <a:spAutoFit/>
          </a:bodyPr>
          <a:lstStyle/>
          <a:p>
            <a:pPr algn="ctr"/>
            <a:r>
              <a:rPr lang="en-US" sz="1428" dirty="0"/>
              <a:t>SQL DW secured to VNET A</a:t>
            </a:r>
          </a:p>
        </p:txBody>
      </p:sp>
    </p:spTree>
    <p:extLst>
      <p:ext uri="{BB962C8B-B14F-4D97-AF65-F5344CB8AC3E}">
        <p14:creationId xmlns:p14="http://schemas.microsoft.com/office/powerpoint/2010/main" val="2854948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DC57802-C8F9-4746-A8D5-ABD606DABDEA}"/>
              </a:ext>
            </a:extLst>
          </p:cNvPr>
          <p:cNvSpPr/>
          <p:nvPr/>
        </p:nvSpPr>
        <p:spPr>
          <a:xfrm>
            <a:off x="2391348" y="2425688"/>
            <a:ext cx="6964664" cy="1575778"/>
          </a:xfrm>
          <a:prstGeom prst="rect">
            <a:avLst/>
          </a:prstGeom>
          <a:solidFill>
            <a:schemeClr val="accent6">
              <a:lumMod val="40000"/>
              <a:lumOff val="60000"/>
            </a:schemeClr>
          </a:solidFill>
          <a:ln>
            <a:solidFill>
              <a:schemeClr val="accent6">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VNET A</a:t>
            </a:r>
          </a:p>
        </p:txBody>
      </p:sp>
      <p:sp>
        <p:nvSpPr>
          <p:cNvPr id="2" name="Title 1">
            <a:extLst>
              <a:ext uri="{FF2B5EF4-FFF2-40B4-BE49-F238E27FC236}">
                <a16:creationId xmlns:a16="http://schemas.microsoft.com/office/drawing/2014/main" id="{4C76598F-65E8-42FC-8E5D-6ECB99E7AA6E}"/>
              </a:ext>
            </a:extLst>
          </p:cNvPr>
          <p:cNvSpPr>
            <a:spLocks noGrp="1"/>
          </p:cNvSpPr>
          <p:nvPr>
            <p:ph type="title"/>
          </p:nvPr>
        </p:nvSpPr>
        <p:spPr/>
        <p:txBody>
          <a:bodyPr/>
          <a:lstStyle/>
          <a:p>
            <a:r>
              <a:rPr lang="en-US" dirty="0"/>
              <a:t>Private Preview</a:t>
            </a:r>
          </a:p>
        </p:txBody>
      </p:sp>
      <p:sp>
        <p:nvSpPr>
          <p:cNvPr id="5" name="Cylinder 4">
            <a:extLst>
              <a:ext uri="{FF2B5EF4-FFF2-40B4-BE49-F238E27FC236}">
                <a16:creationId xmlns:a16="http://schemas.microsoft.com/office/drawing/2014/main" id="{52D726C4-BED0-45B6-8AEC-EB8E8A4A639C}"/>
              </a:ext>
            </a:extLst>
          </p:cNvPr>
          <p:cNvSpPr/>
          <p:nvPr/>
        </p:nvSpPr>
        <p:spPr>
          <a:xfrm>
            <a:off x="7994623" y="4455128"/>
            <a:ext cx="601828" cy="69830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SQL DW</a:t>
            </a:r>
          </a:p>
        </p:txBody>
      </p:sp>
      <p:sp>
        <p:nvSpPr>
          <p:cNvPr id="7" name="Cylinder 6">
            <a:extLst>
              <a:ext uri="{FF2B5EF4-FFF2-40B4-BE49-F238E27FC236}">
                <a16:creationId xmlns:a16="http://schemas.microsoft.com/office/drawing/2014/main" id="{69062A69-1222-4CEA-8ECD-80B0D0519084}"/>
              </a:ext>
            </a:extLst>
          </p:cNvPr>
          <p:cNvSpPr/>
          <p:nvPr/>
        </p:nvSpPr>
        <p:spPr>
          <a:xfrm>
            <a:off x="7841360" y="5235309"/>
            <a:ext cx="417297" cy="47286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8" name="Cylinder 7">
            <a:extLst>
              <a:ext uri="{FF2B5EF4-FFF2-40B4-BE49-F238E27FC236}">
                <a16:creationId xmlns:a16="http://schemas.microsoft.com/office/drawing/2014/main" id="{BE068372-C172-4E75-B642-60A92BFFAB39}"/>
              </a:ext>
            </a:extLst>
          </p:cNvPr>
          <p:cNvSpPr/>
          <p:nvPr/>
        </p:nvSpPr>
        <p:spPr>
          <a:xfrm>
            <a:off x="8848489" y="5233339"/>
            <a:ext cx="449457" cy="47483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1" name="Cylinder 10">
            <a:extLst>
              <a:ext uri="{FF2B5EF4-FFF2-40B4-BE49-F238E27FC236}">
                <a16:creationId xmlns:a16="http://schemas.microsoft.com/office/drawing/2014/main" id="{7C8234A0-5E63-4132-9E8A-9F1891DD5E51}"/>
              </a:ext>
            </a:extLst>
          </p:cNvPr>
          <p:cNvSpPr/>
          <p:nvPr/>
        </p:nvSpPr>
        <p:spPr>
          <a:xfrm>
            <a:off x="8344925" y="5226774"/>
            <a:ext cx="417297" cy="47286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2" name="Cylinder 11">
            <a:extLst>
              <a:ext uri="{FF2B5EF4-FFF2-40B4-BE49-F238E27FC236}">
                <a16:creationId xmlns:a16="http://schemas.microsoft.com/office/drawing/2014/main" id="{E4AAF408-16D2-4D55-9B56-9841CC27C231}"/>
              </a:ext>
            </a:extLst>
          </p:cNvPr>
          <p:cNvSpPr/>
          <p:nvPr/>
        </p:nvSpPr>
        <p:spPr>
          <a:xfrm>
            <a:off x="7305635" y="5226774"/>
            <a:ext cx="449457" cy="47483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pic>
        <p:nvPicPr>
          <p:cNvPr id="13" name="Picture 12">
            <a:extLst>
              <a:ext uri="{FF2B5EF4-FFF2-40B4-BE49-F238E27FC236}">
                <a16:creationId xmlns:a16="http://schemas.microsoft.com/office/drawing/2014/main" id="{E42F5F6F-3AA0-4461-8589-7DB8ADC44C23}"/>
              </a:ext>
            </a:extLst>
          </p:cNvPr>
          <p:cNvPicPr>
            <a:picLocks noChangeAspect="1"/>
          </p:cNvPicPr>
          <p:nvPr/>
        </p:nvPicPr>
        <p:blipFill>
          <a:blip r:embed="rId3"/>
          <a:stretch>
            <a:fillRect/>
          </a:stretch>
        </p:blipFill>
        <p:spPr>
          <a:xfrm>
            <a:off x="3072375" y="4462602"/>
            <a:ext cx="1146325" cy="1000606"/>
          </a:xfrm>
          <a:prstGeom prst="rect">
            <a:avLst/>
          </a:prstGeom>
        </p:spPr>
      </p:pic>
      <p:cxnSp>
        <p:nvCxnSpPr>
          <p:cNvPr id="16" name="Straight Connector 15">
            <a:extLst>
              <a:ext uri="{FF2B5EF4-FFF2-40B4-BE49-F238E27FC236}">
                <a16:creationId xmlns:a16="http://schemas.microsoft.com/office/drawing/2014/main" id="{980FA411-3FA7-4EBD-8627-EFD459F9433B}"/>
              </a:ext>
            </a:extLst>
          </p:cNvPr>
          <p:cNvCxnSpPr>
            <a:cxnSpLocks/>
          </p:cNvCxnSpPr>
          <p:nvPr/>
        </p:nvCxnSpPr>
        <p:spPr>
          <a:xfrm>
            <a:off x="3542936" y="3861345"/>
            <a:ext cx="0" cy="5099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7A5299-DAD7-4624-8F80-67F9FB6BC360}"/>
              </a:ext>
            </a:extLst>
          </p:cNvPr>
          <p:cNvCxnSpPr>
            <a:cxnSpLocks/>
          </p:cNvCxnSpPr>
          <p:nvPr/>
        </p:nvCxnSpPr>
        <p:spPr>
          <a:xfrm>
            <a:off x="3725934" y="3861345"/>
            <a:ext cx="0" cy="5099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E5EA732-A634-4B2B-9447-52FDCB4D667C}"/>
              </a:ext>
            </a:extLst>
          </p:cNvPr>
          <p:cNvSpPr/>
          <p:nvPr/>
        </p:nvSpPr>
        <p:spPr>
          <a:xfrm>
            <a:off x="2284608" y="4263004"/>
            <a:ext cx="2737377" cy="149767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Rectangle 19">
            <a:extLst>
              <a:ext uri="{FF2B5EF4-FFF2-40B4-BE49-F238E27FC236}">
                <a16:creationId xmlns:a16="http://schemas.microsoft.com/office/drawing/2014/main" id="{E5235AEA-246A-4BA2-8AC4-A5A321C87304}"/>
              </a:ext>
            </a:extLst>
          </p:cNvPr>
          <p:cNvSpPr/>
          <p:nvPr/>
        </p:nvSpPr>
        <p:spPr>
          <a:xfrm>
            <a:off x="7090734" y="4263003"/>
            <a:ext cx="2508381" cy="186093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21" name="Straight Connector 20">
            <a:extLst>
              <a:ext uri="{FF2B5EF4-FFF2-40B4-BE49-F238E27FC236}">
                <a16:creationId xmlns:a16="http://schemas.microsoft.com/office/drawing/2014/main" id="{490E3DB0-DBD8-47F6-B6ED-DE2E5CAAD347}"/>
              </a:ext>
            </a:extLst>
          </p:cNvPr>
          <p:cNvCxnSpPr>
            <a:cxnSpLocks/>
          </p:cNvCxnSpPr>
          <p:nvPr/>
        </p:nvCxnSpPr>
        <p:spPr>
          <a:xfrm>
            <a:off x="8200593" y="3878956"/>
            <a:ext cx="0" cy="5099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96DF3C-DE2C-429F-BDB8-655B4DA5A2D8}"/>
              </a:ext>
            </a:extLst>
          </p:cNvPr>
          <p:cNvCxnSpPr>
            <a:cxnSpLocks/>
          </p:cNvCxnSpPr>
          <p:nvPr/>
        </p:nvCxnSpPr>
        <p:spPr>
          <a:xfrm>
            <a:off x="8383591" y="3878956"/>
            <a:ext cx="0" cy="5099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32F0ADE0-E7BC-4C01-AF4D-B4BC9F615788}"/>
              </a:ext>
            </a:extLst>
          </p:cNvPr>
          <p:cNvCxnSpPr>
            <a:cxnSpLocks/>
            <a:stCxn id="11" idx="3"/>
          </p:cNvCxnSpPr>
          <p:nvPr/>
        </p:nvCxnSpPr>
        <p:spPr>
          <a:xfrm rot="5400000" flipH="1">
            <a:off x="6120665" y="3266733"/>
            <a:ext cx="530945" cy="4334873"/>
          </a:xfrm>
          <a:prstGeom prst="bentConnector4">
            <a:avLst>
              <a:gd name="adj1" fmla="val -120056"/>
              <a:gd name="adj2" fmla="val 524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0F69A53B-6424-4DF1-9B55-B8EBFB2171C9}"/>
              </a:ext>
            </a:extLst>
          </p:cNvPr>
          <p:cNvCxnSpPr>
            <a:cxnSpLocks/>
            <a:stCxn id="7" idx="3"/>
            <a:endCxn id="13" idx="3"/>
          </p:cNvCxnSpPr>
          <p:nvPr/>
        </p:nvCxnSpPr>
        <p:spPr>
          <a:xfrm rot="5400000" flipH="1">
            <a:off x="5761719" y="3419887"/>
            <a:ext cx="745271" cy="3831308"/>
          </a:xfrm>
          <a:prstGeom prst="bentConnector4">
            <a:avLst>
              <a:gd name="adj1" fmla="val -17723"/>
              <a:gd name="adj2" fmla="val 410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30534C24-2AD4-4E2E-BA71-517360D1CE1A}"/>
              </a:ext>
            </a:extLst>
          </p:cNvPr>
          <p:cNvCxnSpPr>
            <a:cxnSpLocks/>
          </p:cNvCxnSpPr>
          <p:nvPr/>
        </p:nvCxnSpPr>
        <p:spPr>
          <a:xfrm rot="10800000">
            <a:off x="4218702" y="4767711"/>
            <a:ext cx="3311665" cy="941935"/>
          </a:xfrm>
          <a:prstGeom prst="bentConnector3">
            <a:avLst>
              <a:gd name="adj1" fmla="val 259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81FCC79-E8CC-43DA-8CC9-494AEE9835D2}"/>
              </a:ext>
            </a:extLst>
          </p:cNvPr>
          <p:cNvCxnSpPr>
            <a:stCxn id="8" idx="3"/>
          </p:cNvCxnSpPr>
          <p:nvPr/>
        </p:nvCxnSpPr>
        <p:spPr>
          <a:xfrm rot="5400000" flipH="1">
            <a:off x="6459642" y="3094600"/>
            <a:ext cx="372635" cy="4854518"/>
          </a:xfrm>
          <a:prstGeom prst="bentConnector4">
            <a:avLst>
              <a:gd name="adj1" fmla="val -221223"/>
              <a:gd name="adj2" fmla="val 62035"/>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3051243-87EF-4E54-AC80-A3AAD56A15EE}"/>
              </a:ext>
            </a:extLst>
          </p:cNvPr>
          <p:cNvSpPr txBox="1"/>
          <p:nvPr/>
        </p:nvSpPr>
        <p:spPr>
          <a:xfrm>
            <a:off x="2391348" y="2425687"/>
            <a:ext cx="1937178" cy="382308"/>
          </a:xfrm>
          <a:prstGeom prst="rect">
            <a:avLst/>
          </a:prstGeom>
          <a:noFill/>
        </p:spPr>
        <p:txBody>
          <a:bodyPr wrap="square" rtlCol="0">
            <a:spAutoFit/>
          </a:bodyPr>
          <a:lstStyle/>
          <a:p>
            <a:r>
              <a:rPr lang="en-US" sz="1836" dirty="0"/>
              <a:t>VNET A</a:t>
            </a:r>
          </a:p>
        </p:txBody>
      </p:sp>
      <p:sp>
        <p:nvSpPr>
          <p:cNvPr id="3" name="Rectangle 2">
            <a:extLst>
              <a:ext uri="{FF2B5EF4-FFF2-40B4-BE49-F238E27FC236}">
                <a16:creationId xmlns:a16="http://schemas.microsoft.com/office/drawing/2014/main" id="{EF1AF587-F2EC-4FB5-9D62-3128D527D6CD}"/>
              </a:ext>
            </a:extLst>
          </p:cNvPr>
          <p:cNvSpPr/>
          <p:nvPr/>
        </p:nvSpPr>
        <p:spPr>
          <a:xfrm>
            <a:off x="258151" y="4097941"/>
            <a:ext cx="12182035" cy="2770246"/>
          </a:xfrm>
          <a:prstGeom prst="rect">
            <a:avLst/>
          </a:prstGeom>
          <a:noFill/>
          <a:ln>
            <a:solidFill>
              <a:schemeClr val="accent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Box 5">
            <a:extLst>
              <a:ext uri="{FF2B5EF4-FFF2-40B4-BE49-F238E27FC236}">
                <a16:creationId xmlns:a16="http://schemas.microsoft.com/office/drawing/2014/main" id="{09FCFD4D-E509-40E0-AA04-BCE25F8D15A8}"/>
              </a:ext>
            </a:extLst>
          </p:cNvPr>
          <p:cNvSpPr txBox="1"/>
          <p:nvPr/>
        </p:nvSpPr>
        <p:spPr>
          <a:xfrm>
            <a:off x="308686" y="4162259"/>
            <a:ext cx="1761021" cy="385904"/>
          </a:xfrm>
          <a:prstGeom prst="rect">
            <a:avLst/>
          </a:prstGeom>
          <a:noFill/>
        </p:spPr>
        <p:txBody>
          <a:bodyPr wrap="square" rtlCol="0">
            <a:spAutoFit/>
          </a:bodyPr>
          <a:lstStyle/>
          <a:p>
            <a:r>
              <a:rPr lang="en-US" sz="1836" dirty="0"/>
              <a:t>Subscription ID</a:t>
            </a:r>
          </a:p>
        </p:txBody>
      </p:sp>
      <p:sp>
        <p:nvSpPr>
          <p:cNvPr id="27" name="TextBox 26">
            <a:extLst>
              <a:ext uri="{FF2B5EF4-FFF2-40B4-BE49-F238E27FC236}">
                <a16:creationId xmlns:a16="http://schemas.microsoft.com/office/drawing/2014/main" id="{78C48D07-3AF8-4BD4-BB99-02DD4C82DF53}"/>
              </a:ext>
            </a:extLst>
          </p:cNvPr>
          <p:cNvSpPr txBox="1"/>
          <p:nvPr/>
        </p:nvSpPr>
        <p:spPr>
          <a:xfrm>
            <a:off x="2162752" y="3960400"/>
            <a:ext cx="3217285" cy="374846"/>
          </a:xfrm>
          <a:prstGeom prst="rect">
            <a:avLst/>
          </a:prstGeom>
          <a:noFill/>
        </p:spPr>
        <p:txBody>
          <a:bodyPr wrap="square" rtlCol="0">
            <a:spAutoFit/>
          </a:bodyPr>
          <a:lstStyle/>
          <a:p>
            <a:pPr algn="ctr"/>
            <a:r>
              <a:rPr lang="en-US" sz="1836" dirty="0"/>
              <a:t> </a:t>
            </a:r>
            <a:r>
              <a:rPr lang="en-US" sz="1428" dirty="0"/>
              <a:t>Storage Account secured to VNET A</a:t>
            </a:r>
          </a:p>
        </p:txBody>
      </p:sp>
      <p:sp>
        <p:nvSpPr>
          <p:cNvPr id="29" name="TextBox 28">
            <a:extLst>
              <a:ext uri="{FF2B5EF4-FFF2-40B4-BE49-F238E27FC236}">
                <a16:creationId xmlns:a16="http://schemas.microsoft.com/office/drawing/2014/main" id="{F80A9146-F875-4B8C-A0BD-2B1022A78960}"/>
              </a:ext>
            </a:extLst>
          </p:cNvPr>
          <p:cNvSpPr txBox="1"/>
          <p:nvPr/>
        </p:nvSpPr>
        <p:spPr>
          <a:xfrm>
            <a:off x="6944107" y="4006880"/>
            <a:ext cx="2411905" cy="318286"/>
          </a:xfrm>
          <a:prstGeom prst="rect">
            <a:avLst/>
          </a:prstGeom>
          <a:noFill/>
        </p:spPr>
        <p:txBody>
          <a:bodyPr wrap="square" rtlCol="0">
            <a:spAutoFit/>
          </a:bodyPr>
          <a:lstStyle/>
          <a:p>
            <a:pPr algn="ctr"/>
            <a:r>
              <a:rPr lang="en-US" sz="1428" dirty="0"/>
              <a:t>SQL DW secured to VNET A</a:t>
            </a:r>
          </a:p>
        </p:txBody>
      </p:sp>
    </p:spTree>
    <p:extLst>
      <p:ext uri="{BB962C8B-B14F-4D97-AF65-F5344CB8AC3E}">
        <p14:creationId xmlns:p14="http://schemas.microsoft.com/office/powerpoint/2010/main" val="958769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DC57802-C8F9-4746-A8D5-ABD606DABDEA}"/>
              </a:ext>
            </a:extLst>
          </p:cNvPr>
          <p:cNvSpPr/>
          <p:nvPr/>
        </p:nvSpPr>
        <p:spPr>
          <a:xfrm>
            <a:off x="2391348" y="2425688"/>
            <a:ext cx="6964664" cy="1575778"/>
          </a:xfrm>
          <a:prstGeom prst="rect">
            <a:avLst/>
          </a:prstGeom>
          <a:solidFill>
            <a:schemeClr val="accent6">
              <a:lumMod val="40000"/>
              <a:lumOff val="60000"/>
            </a:schemeClr>
          </a:solidFill>
          <a:ln>
            <a:solidFill>
              <a:schemeClr val="accent6">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VNET A</a:t>
            </a:r>
          </a:p>
        </p:txBody>
      </p:sp>
      <p:sp>
        <p:nvSpPr>
          <p:cNvPr id="2" name="Title 1">
            <a:extLst>
              <a:ext uri="{FF2B5EF4-FFF2-40B4-BE49-F238E27FC236}">
                <a16:creationId xmlns:a16="http://schemas.microsoft.com/office/drawing/2014/main" id="{4C76598F-65E8-42FC-8E5D-6ECB99E7AA6E}"/>
              </a:ext>
            </a:extLst>
          </p:cNvPr>
          <p:cNvSpPr>
            <a:spLocks noGrp="1"/>
          </p:cNvSpPr>
          <p:nvPr>
            <p:ph type="title"/>
          </p:nvPr>
        </p:nvSpPr>
        <p:spPr/>
        <p:txBody>
          <a:bodyPr/>
          <a:lstStyle/>
          <a:p>
            <a:r>
              <a:rPr lang="en-US" dirty="0"/>
              <a:t>Private Preview</a:t>
            </a:r>
          </a:p>
        </p:txBody>
      </p:sp>
      <p:sp>
        <p:nvSpPr>
          <p:cNvPr id="5" name="Cylinder 4">
            <a:extLst>
              <a:ext uri="{FF2B5EF4-FFF2-40B4-BE49-F238E27FC236}">
                <a16:creationId xmlns:a16="http://schemas.microsoft.com/office/drawing/2014/main" id="{52D726C4-BED0-45B6-8AEC-EB8E8A4A639C}"/>
              </a:ext>
            </a:extLst>
          </p:cNvPr>
          <p:cNvSpPr/>
          <p:nvPr/>
        </p:nvSpPr>
        <p:spPr>
          <a:xfrm>
            <a:off x="7994623" y="4455128"/>
            <a:ext cx="601828" cy="69830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SQL DW</a:t>
            </a:r>
          </a:p>
        </p:txBody>
      </p:sp>
      <p:sp>
        <p:nvSpPr>
          <p:cNvPr id="7" name="Cylinder 6">
            <a:extLst>
              <a:ext uri="{FF2B5EF4-FFF2-40B4-BE49-F238E27FC236}">
                <a16:creationId xmlns:a16="http://schemas.microsoft.com/office/drawing/2014/main" id="{69062A69-1222-4CEA-8ECD-80B0D0519084}"/>
              </a:ext>
            </a:extLst>
          </p:cNvPr>
          <p:cNvSpPr/>
          <p:nvPr/>
        </p:nvSpPr>
        <p:spPr>
          <a:xfrm>
            <a:off x="7841360" y="5235309"/>
            <a:ext cx="417297" cy="47286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8" name="Cylinder 7">
            <a:extLst>
              <a:ext uri="{FF2B5EF4-FFF2-40B4-BE49-F238E27FC236}">
                <a16:creationId xmlns:a16="http://schemas.microsoft.com/office/drawing/2014/main" id="{BE068372-C172-4E75-B642-60A92BFFAB39}"/>
              </a:ext>
            </a:extLst>
          </p:cNvPr>
          <p:cNvSpPr/>
          <p:nvPr/>
        </p:nvSpPr>
        <p:spPr>
          <a:xfrm>
            <a:off x="8848489" y="5233339"/>
            <a:ext cx="449457" cy="47483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1" name="Cylinder 10">
            <a:extLst>
              <a:ext uri="{FF2B5EF4-FFF2-40B4-BE49-F238E27FC236}">
                <a16:creationId xmlns:a16="http://schemas.microsoft.com/office/drawing/2014/main" id="{7C8234A0-5E63-4132-9E8A-9F1891DD5E51}"/>
              </a:ext>
            </a:extLst>
          </p:cNvPr>
          <p:cNvSpPr/>
          <p:nvPr/>
        </p:nvSpPr>
        <p:spPr>
          <a:xfrm>
            <a:off x="8344925" y="5226774"/>
            <a:ext cx="417297" cy="47286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2" name="Cylinder 11">
            <a:extLst>
              <a:ext uri="{FF2B5EF4-FFF2-40B4-BE49-F238E27FC236}">
                <a16:creationId xmlns:a16="http://schemas.microsoft.com/office/drawing/2014/main" id="{E4AAF408-16D2-4D55-9B56-9841CC27C231}"/>
              </a:ext>
            </a:extLst>
          </p:cNvPr>
          <p:cNvSpPr/>
          <p:nvPr/>
        </p:nvSpPr>
        <p:spPr>
          <a:xfrm>
            <a:off x="7305635" y="5226774"/>
            <a:ext cx="449457" cy="47483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pic>
        <p:nvPicPr>
          <p:cNvPr id="13" name="Picture 12">
            <a:extLst>
              <a:ext uri="{FF2B5EF4-FFF2-40B4-BE49-F238E27FC236}">
                <a16:creationId xmlns:a16="http://schemas.microsoft.com/office/drawing/2014/main" id="{E42F5F6F-3AA0-4461-8589-7DB8ADC44C23}"/>
              </a:ext>
            </a:extLst>
          </p:cNvPr>
          <p:cNvPicPr>
            <a:picLocks noChangeAspect="1"/>
          </p:cNvPicPr>
          <p:nvPr/>
        </p:nvPicPr>
        <p:blipFill>
          <a:blip r:embed="rId3"/>
          <a:stretch>
            <a:fillRect/>
          </a:stretch>
        </p:blipFill>
        <p:spPr>
          <a:xfrm>
            <a:off x="3072375" y="4462602"/>
            <a:ext cx="1146325" cy="1000606"/>
          </a:xfrm>
          <a:prstGeom prst="rect">
            <a:avLst/>
          </a:prstGeom>
        </p:spPr>
      </p:pic>
      <p:cxnSp>
        <p:nvCxnSpPr>
          <p:cNvPr id="16" name="Straight Connector 15">
            <a:extLst>
              <a:ext uri="{FF2B5EF4-FFF2-40B4-BE49-F238E27FC236}">
                <a16:creationId xmlns:a16="http://schemas.microsoft.com/office/drawing/2014/main" id="{980FA411-3FA7-4EBD-8627-EFD459F9433B}"/>
              </a:ext>
            </a:extLst>
          </p:cNvPr>
          <p:cNvCxnSpPr>
            <a:cxnSpLocks/>
          </p:cNvCxnSpPr>
          <p:nvPr/>
        </p:nvCxnSpPr>
        <p:spPr>
          <a:xfrm>
            <a:off x="3542936" y="3861345"/>
            <a:ext cx="0" cy="5099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7A5299-DAD7-4624-8F80-67F9FB6BC360}"/>
              </a:ext>
            </a:extLst>
          </p:cNvPr>
          <p:cNvCxnSpPr>
            <a:cxnSpLocks/>
          </p:cNvCxnSpPr>
          <p:nvPr/>
        </p:nvCxnSpPr>
        <p:spPr>
          <a:xfrm>
            <a:off x="3725934" y="3861345"/>
            <a:ext cx="0" cy="5099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E5EA732-A634-4B2B-9447-52FDCB4D667C}"/>
              </a:ext>
            </a:extLst>
          </p:cNvPr>
          <p:cNvSpPr/>
          <p:nvPr/>
        </p:nvSpPr>
        <p:spPr>
          <a:xfrm>
            <a:off x="2364623" y="4263004"/>
            <a:ext cx="2617928" cy="149767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10" name="Connector: Elbow 9">
            <a:extLst>
              <a:ext uri="{FF2B5EF4-FFF2-40B4-BE49-F238E27FC236}">
                <a16:creationId xmlns:a16="http://schemas.microsoft.com/office/drawing/2014/main" id="{32F0ADE0-E7BC-4C01-AF4D-B4BC9F615788}"/>
              </a:ext>
            </a:extLst>
          </p:cNvPr>
          <p:cNvCxnSpPr>
            <a:cxnSpLocks/>
            <a:stCxn id="11" idx="3"/>
          </p:cNvCxnSpPr>
          <p:nvPr/>
        </p:nvCxnSpPr>
        <p:spPr>
          <a:xfrm rot="5400000" flipH="1">
            <a:off x="6120665" y="3266733"/>
            <a:ext cx="530945" cy="4334873"/>
          </a:xfrm>
          <a:prstGeom prst="bentConnector4">
            <a:avLst>
              <a:gd name="adj1" fmla="val -110538"/>
              <a:gd name="adj2" fmla="val 524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0F69A53B-6424-4DF1-9B55-B8EBFB2171C9}"/>
              </a:ext>
            </a:extLst>
          </p:cNvPr>
          <p:cNvCxnSpPr>
            <a:cxnSpLocks/>
            <a:stCxn id="7" idx="3"/>
            <a:endCxn id="13" idx="3"/>
          </p:cNvCxnSpPr>
          <p:nvPr/>
        </p:nvCxnSpPr>
        <p:spPr>
          <a:xfrm rot="5400000" flipH="1">
            <a:off x="5761719" y="3419887"/>
            <a:ext cx="745271" cy="3831308"/>
          </a:xfrm>
          <a:prstGeom prst="bentConnector4">
            <a:avLst>
              <a:gd name="adj1" fmla="val -43613"/>
              <a:gd name="adj2" fmla="val 410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30534C24-2AD4-4E2E-BA71-517360D1CE1A}"/>
              </a:ext>
            </a:extLst>
          </p:cNvPr>
          <p:cNvCxnSpPr>
            <a:cxnSpLocks/>
          </p:cNvCxnSpPr>
          <p:nvPr/>
        </p:nvCxnSpPr>
        <p:spPr>
          <a:xfrm rot="10800000">
            <a:off x="4218702" y="4785143"/>
            <a:ext cx="3311665" cy="941935"/>
          </a:xfrm>
          <a:prstGeom prst="bentConnector3">
            <a:avLst>
              <a:gd name="adj1" fmla="val 259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81FCC79-E8CC-43DA-8CC9-494AEE9835D2}"/>
              </a:ext>
            </a:extLst>
          </p:cNvPr>
          <p:cNvCxnSpPr>
            <a:stCxn id="8" idx="3"/>
          </p:cNvCxnSpPr>
          <p:nvPr/>
        </p:nvCxnSpPr>
        <p:spPr>
          <a:xfrm rot="5400000" flipH="1">
            <a:off x="6459642" y="3094600"/>
            <a:ext cx="372635" cy="4854518"/>
          </a:xfrm>
          <a:prstGeom prst="bentConnector4">
            <a:avLst>
              <a:gd name="adj1" fmla="val -221223"/>
              <a:gd name="adj2" fmla="val 62035"/>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3051243-87EF-4E54-AC80-A3AAD56A15EE}"/>
              </a:ext>
            </a:extLst>
          </p:cNvPr>
          <p:cNvSpPr txBox="1"/>
          <p:nvPr/>
        </p:nvSpPr>
        <p:spPr>
          <a:xfrm>
            <a:off x="2391348" y="2425687"/>
            <a:ext cx="1937178" cy="382308"/>
          </a:xfrm>
          <a:prstGeom prst="rect">
            <a:avLst/>
          </a:prstGeom>
          <a:noFill/>
        </p:spPr>
        <p:txBody>
          <a:bodyPr wrap="square" rtlCol="0">
            <a:spAutoFit/>
          </a:bodyPr>
          <a:lstStyle/>
          <a:p>
            <a:r>
              <a:rPr lang="en-US" sz="1836" dirty="0"/>
              <a:t>VNET A</a:t>
            </a:r>
          </a:p>
        </p:txBody>
      </p:sp>
      <p:sp>
        <p:nvSpPr>
          <p:cNvPr id="3" name="Rectangle 2">
            <a:extLst>
              <a:ext uri="{FF2B5EF4-FFF2-40B4-BE49-F238E27FC236}">
                <a16:creationId xmlns:a16="http://schemas.microsoft.com/office/drawing/2014/main" id="{EF1AF587-F2EC-4FB5-9D62-3128D527D6CD}"/>
              </a:ext>
            </a:extLst>
          </p:cNvPr>
          <p:cNvSpPr/>
          <p:nvPr/>
        </p:nvSpPr>
        <p:spPr>
          <a:xfrm>
            <a:off x="127220" y="4124898"/>
            <a:ext cx="12182035" cy="2770246"/>
          </a:xfrm>
          <a:prstGeom prst="rect">
            <a:avLst/>
          </a:prstGeom>
          <a:noFill/>
          <a:ln>
            <a:solidFill>
              <a:schemeClr val="accent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Box 5">
            <a:extLst>
              <a:ext uri="{FF2B5EF4-FFF2-40B4-BE49-F238E27FC236}">
                <a16:creationId xmlns:a16="http://schemas.microsoft.com/office/drawing/2014/main" id="{09FCFD4D-E509-40E0-AA04-BCE25F8D15A8}"/>
              </a:ext>
            </a:extLst>
          </p:cNvPr>
          <p:cNvSpPr txBox="1"/>
          <p:nvPr/>
        </p:nvSpPr>
        <p:spPr>
          <a:xfrm>
            <a:off x="308686" y="4162259"/>
            <a:ext cx="1761021" cy="385904"/>
          </a:xfrm>
          <a:prstGeom prst="rect">
            <a:avLst/>
          </a:prstGeom>
          <a:noFill/>
        </p:spPr>
        <p:txBody>
          <a:bodyPr wrap="square" rtlCol="0">
            <a:spAutoFit/>
          </a:bodyPr>
          <a:lstStyle/>
          <a:p>
            <a:r>
              <a:rPr lang="en-US" sz="1836" dirty="0"/>
              <a:t>Subscription ID</a:t>
            </a:r>
          </a:p>
        </p:txBody>
      </p:sp>
      <p:sp>
        <p:nvSpPr>
          <p:cNvPr id="21" name="TextBox 20">
            <a:extLst>
              <a:ext uri="{FF2B5EF4-FFF2-40B4-BE49-F238E27FC236}">
                <a16:creationId xmlns:a16="http://schemas.microsoft.com/office/drawing/2014/main" id="{F7E55EF4-BDA4-441E-8D0C-7CCC436BACDA}"/>
              </a:ext>
            </a:extLst>
          </p:cNvPr>
          <p:cNvSpPr txBox="1"/>
          <p:nvPr/>
        </p:nvSpPr>
        <p:spPr>
          <a:xfrm>
            <a:off x="2222504" y="3977823"/>
            <a:ext cx="2902165" cy="606423"/>
          </a:xfrm>
          <a:prstGeom prst="rect">
            <a:avLst/>
          </a:prstGeom>
          <a:noFill/>
        </p:spPr>
        <p:txBody>
          <a:bodyPr wrap="square" rtlCol="0">
            <a:spAutoFit/>
          </a:bodyPr>
          <a:lstStyle/>
          <a:p>
            <a:pPr algn="ctr"/>
            <a:r>
              <a:rPr lang="en-US" sz="1836" dirty="0"/>
              <a:t> </a:t>
            </a:r>
            <a:r>
              <a:rPr lang="en-US" sz="1428" dirty="0"/>
              <a:t>Storage Account secured to VNET A</a:t>
            </a:r>
          </a:p>
        </p:txBody>
      </p:sp>
    </p:spTree>
    <p:extLst>
      <p:ext uri="{BB962C8B-B14F-4D97-AF65-F5344CB8AC3E}">
        <p14:creationId xmlns:p14="http://schemas.microsoft.com/office/powerpoint/2010/main" val="2550849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DC57802-C8F9-4746-A8D5-ABD606DABDEA}"/>
              </a:ext>
            </a:extLst>
          </p:cNvPr>
          <p:cNvSpPr/>
          <p:nvPr/>
        </p:nvSpPr>
        <p:spPr>
          <a:xfrm>
            <a:off x="2391348" y="2425688"/>
            <a:ext cx="6964664" cy="1575778"/>
          </a:xfrm>
          <a:prstGeom prst="rect">
            <a:avLst/>
          </a:prstGeom>
          <a:solidFill>
            <a:schemeClr val="accent6">
              <a:lumMod val="40000"/>
              <a:lumOff val="60000"/>
            </a:schemeClr>
          </a:solidFill>
          <a:ln>
            <a:solidFill>
              <a:schemeClr val="accent6">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VNET A</a:t>
            </a:r>
          </a:p>
        </p:txBody>
      </p:sp>
      <p:sp>
        <p:nvSpPr>
          <p:cNvPr id="2" name="Title 1">
            <a:extLst>
              <a:ext uri="{FF2B5EF4-FFF2-40B4-BE49-F238E27FC236}">
                <a16:creationId xmlns:a16="http://schemas.microsoft.com/office/drawing/2014/main" id="{4C76598F-65E8-42FC-8E5D-6ECB99E7AA6E}"/>
              </a:ext>
            </a:extLst>
          </p:cNvPr>
          <p:cNvSpPr>
            <a:spLocks noGrp="1"/>
          </p:cNvSpPr>
          <p:nvPr>
            <p:ph type="title"/>
          </p:nvPr>
        </p:nvSpPr>
        <p:spPr/>
        <p:txBody>
          <a:bodyPr/>
          <a:lstStyle/>
          <a:p>
            <a:r>
              <a:rPr lang="en-US" dirty="0"/>
              <a:t>Private Preview</a:t>
            </a:r>
          </a:p>
        </p:txBody>
      </p:sp>
      <p:grpSp>
        <p:nvGrpSpPr>
          <p:cNvPr id="4" name="Group 3">
            <a:extLst>
              <a:ext uri="{FF2B5EF4-FFF2-40B4-BE49-F238E27FC236}">
                <a16:creationId xmlns:a16="http://schemas.microsoft.com/office/drawing/2014/main" id="{56436FC1-3A97-43D8-8F01-504EB882C771}"/>
              </a:ext>
            </a:extLst>
          </p:cNvPr>
          <p:cNvGrpSpPr/>
          <p:nvPr/>
        </p:nvGrpSpPr>
        <p:grpSpPr>
          <a:xfrm>
            <a:off x="9970216" y="2461287"/>
            <a:ext cx="1992312" cy="1253047"/>
            <a:chOff x="7162173" y="4368170"/>
            <a:chExt cx="1953424" cy="1228589"/>
          </a:xfrm>
        </p:grpSpPr>
        <p:sp>
          <p:nvSpPr>
            <p:cNvPr id="5" name="Cylinder 4">
              <a:extLst>
                <a:ext uri="{FF2B5EF4-FFF2-40B4-BE49-F238E27FC236}">
                  <a16:creationId xmlns:a16="http://schemas.microsoft.com/office/drawing/2014/main" id="{52D726C4-BED0-45B6-8AEC-EB8E8A4A639C}"/>
                </a:ext>
              </a:extLst>
            </p:cNvPr>
            <p:cNvSpPr/>
            <p:nvPr/>
          </p:nvSpPr>
          <p:spPr>
            <a:xfrm>
              <a:off x="7837713" y="4368170"/>
              <a:ext cx="590081" cy="68467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SQL DW</a:t>
              </a:r>
            </a:p>
          </p:txBody>
        </p:sp>
        <p:sp>
          <p:nvSpPr>
            <p:cNvPr id="7" name="Cylinder 6">
              <a:extLst>
                <a:ext uri="{FF2B5EF4-FFF2-40B4-BE49-F238E27FC236}">
                  <a16:creationId xmlns:a16="http://schemas.microsoft.com/office/drawing/2014/main" id="{69062A69-1222-4CEA-8ECD-80B0D0519084}"/>
                </a:ext>
              </a:extLst>
            </p:cNvPr>
            <p:cNvSpPr/>
            <p:nvPr/>
          </p:nvSpPr>
          <p:spPr>
            <a:xfrm>
              <a:off x="7687441" y="5133122"/>
              <a:ext cx="409152" cy="46363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8" name="Cylinder 7">
              <a:extLst>
                <a:ext uri="{FF2B5EF4-FFF2-40B4-BE49-F238E27FC236}">
                  <a16:creationId xmlns:a16="http://schemas.microsoft.com/office/drawing/2014/main" id="{BE068372-C172-4E75-B642-60A92BFFAB39}"/>
                </a:ext>
              </a:extLst>
            </p:cNvPr>
            <p:cNvSpPr/>
            <p:nvPr/>
          </p:nvSpPr>
          <p:spPr>
            <a:xfrm>
              <a:off x="8674913" y="5131191"/>
              <a:ext cx="440684" cy="4655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1" name="Cylinder 10">
              <a:extLst>
                <a:ext uri="{FF2B5EF4-FFF2-40B4-BE49-F238E27FC236}">
                  <a16:creationId xmlns:a16="http://schemas.microsoft.com/office/drawing/2014/main" id="{7C8234A0-5E63-4132-9E8A-9F1891DD5E51}"/>
                </a:ext>
              </a:extLst>
            </p:cNvPr>
            <p:cNvSpPr/>
            <p:nvPr/>
          </p:nvSpPr>
          <p:spPr>
            <a:xfrm>
              <a:off x="8181177" y="5124754"/>
              <a:ext cx="409152" cy="46363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2" name="Cylinder 11">
              <a:extLst>
                <a:ext uri="{FF2B5EF4-FFF2-40B4-BE49-F238E27FC236}">
                  <a16:creationId xmlns:a16="http://schemas.microsoft.com/office/drawing/2014/main" id="{E4AAF408-16D2-4D55-9B56-9841CC27C231}"/>
                </a:ext>
              </a:extLst>
            </p:cNvPr>
            <p:cNvSpPr/>
            <p:nvPr/>
          </p:nvSpPr>
          <p:spPr>
            <a:xfrm>
              <a:off x="7162173" y="5124754"/>
              <a:ext cx="440684" cy="4655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grpSp>
      <p:pic>
        <p:nvPicPr>
          <p:cNvPr id="13" name="Picture 12">
            <a:extLst>
              <a:ext uri="{FF2B5EF4-FFF2-40B4-BE49-F238E27FC236}">
                <a16:creationId xmlns:a16="http://schemas.microsoft.com/office/drawing/2014/main" id="{E42F5F6F-3AA0-4461-8589-7DB8ADC44C23}"/>
              </a:ext>
            </a:extLst>
          </p:cNvPr>
          <p:cNvPicPr>
            <a:picLocks noChangeAspect="1"/>
          </p:cNvPicPr>
          <p:nvPr/>
        </p:nvPicPr>
        <p:blipFill>
          <a:blip r:embed="rId3"/>
          <a:stretch>
            <a:fillRect/>
          </a:stretch>
        </p:blipFill>
        <p:spPr>
          <a:xfrm>
            <a:off x="3072375" y="4462602"/>
            <a:ext cx="1146325" cy="1000606"/>
          </a:xfrm>
          <a:prstGeom prst="rect">
            <a:avLst/>
          </a:prstGeom>
        </p:spPr>
      </p:pic>
      <p:cxnSp>
        <p:nvCxnSpPr>
          <p:cNvPr id="16" name="Straight Connector 15">
            <a:extLst>
              <a:ext uri="{FF2B5EF4-FFF2-40B4-BE49-F238E27FC236}">
                <a16:creationId xmlns:a16="http://schemas.microsoft.com/office/drawing/2014/main" id="{980FA411-3FA7-4EBD-8627-EFD459F9433B}"/>
              </a:ext>
            </a:extLst>
          </p:cNvPr>
          <p:cNvCxnSpPr>
            <a:cxnSpLocks/>
          </p:cNvCxnSpPr>
          <p:nvPr/>
        </p:nvCxnSpPr>
        <p:spPr>
          <a:xfrm>
            <a:off x="3542936" y="3861345"/>
            <a:ext cx="0" cy="5099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7A5299-DAD7-4624-8F80-67F9FB6BC360}"/>
              </a:ext>
            </a:extLst>
          </p:cNvPr>
          <p:cNvCxnSpPr>
            <a:cxnSpLocks/>
          </p:cNvCxnSpPr>
          <p:nvPr/>
        </p:nvCxnSpPr>
        <p:spPr>
          <a:xfrm>
            <a:off x="3725934" y="3861345"/>
            <a:ext cx="0" cy="5099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E5EA732-A634-4B2B-9447-52FDCB4D667C}"/>
              </a:ext>
            </a:extLst>
          </p:cNvPr>
          <p:cNvSpPr/>
          <p:nvPr/>
        </p:nvSpPr>
        <p:spPr>
          <a:xfrm>
            <a:off x="2241529" y="4263004"/>
            <a:ext cx="2893030" cy="149767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6" name="TextBox 25">
            <a:extLst>
              <a:ext uri="{FF2B5EF4-FFF2-40B4-BE49-F238E27FC236}">
                <a16:creationId xmlns:a16="http://schemas.microsoft.com/office/drawing/2014/main" id="{53051243-87EF-4E54-AC80-A3AAD56A15EE}"/>
              </a:ext>
            </a:extLst>
          </p:cNvPr>
          <p:cNvSpPr txBox="1"/>
          <p:nvPr/>
        </p:nvSpPr>
        <p:spPr>
          <a:xfrm>
            <a:off x="2391348" y="2425687"/>
            <a:ext cx="1937178" cy="382308"/>
          </a:xfrm>
          <a:prstGeom prst="rect">
            <a:avLst/>
          </a:prstGeom>
          <a:noFill/>
        </p:spPr>
        <p:txBody>
          <a:bodyPr wrap="square" rtlCol="0">
            <a:spAutoFit/>
          </a:bodyPr>
          <a:lstStyle/>
          <a:p>
            <a:r>
              <a:rPr lang="en-US" sz="1836" dirty="0"/>
              <a:t>VNET A</a:t>
            </a:r>
          </a:p>
        </p:txBody>
      </p:sp>
      <p:sp>
        <p:nvSpPr>
          <p:cNvPr id="3" name="Rectangle 2">
            <a:extLst>
              <a:ext uri="{FF2B5EF4-FFF2-40B4-BE49-F238E27FC236}">
                <a16:creationId xmlns:a16="http://schemas.microsoft.com/office/drawing/2014/main" id="{EF1AF587-F2EC-4FB5-9D62-3128D527D6CD}"/>
              </a:ext>
            </a:extLst>
          </p:cNvPr>
          <p:cNvSpPr/>
          <p:nvPr/>
        </p:nvSpPr>
        <p:spPr>
          <a:xfrm>
            <a:off x="253557" y="4093347"/>
            <a:ext cx="12182035" cy="2770246"/>
          </a:xfrm>
          <a:prstGeom prst="rect">
            <a:avLst/>
          </a:prstGeom>
          <a:noFill/>
          <a:ln>
            <a:solidFill>
              <a:schemeClr val="accent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Box 5">
            <a:extLst>
              <a:ext uri="{FF2B5EF4-FFF2-40B4-BE49-F238E27FC236}">
                <a16:creationId xmlns:a16="http://schemas.microsoft.com/office/drawing/2014/main" id="{09FCFD4D-E509-40E0-AA04-BCE25F8D15A8}"/>
              </a:ext>
            </a:extLst>
          </p:cNvPr>
          <p:cNvSpPr txBox="1"/>
          <p:nvPr/>
        </p:nvSpPr>
        <p:spPr>
          <a:xfrm>
            <a:off x="308686" y="4162259"/>
            <a:ext cx="1761021" cy="385904"/>
          </a:xfrm>
          <a:prstGeom prst="rect">
            <a:avLst/>
          </a:prstGeom>
          <a:noFill/>
        </p:spPr>
        <p:txBody>
          <a:bodyPr wrap="square" rtlCol="0">
            <a:spAutoFit/>
          </a:bodyPr>
          <a:lstStyle/>
          <a:p>
            <a:r>
              <a:rPr lang="en-US" sz="1836" dirty="0" err="1"/>
              <a:t>SubscriptionID</a:t>
            </a:r>
            <a:endParaRPr lang="en-US" sz="1836" dirty="0"/>
          </a:p>
        </p:txBody>
      </p:sp>
      <p:cxnSp>
        <p:nvCxnSpPr>
          <p:cNvPr id="14" name="Connector: Elbow 13">
            <a:extLst>
              <a:ext uri="{FF2B5EF4-FFF2-40B4-BE49-F238E27FC236}">
                <a16:creationId xmlns:a16="http://schemas.microsoft.com/office/drawing/2014/main" id="{A7A95E42-57F0-44ED-B14D-C40B74A3EE24}"/>
              </a:ext>
            </a:extLst>
          </p:cNvPr>
          <p:cNvCxnSpPr>
            <a:stCxn id="12" idx="3"/>
          </p:cNvCxnSpPr>
          <p:nvPr/>
        </p:nvCxnSpPr>
        <p:spPr>
          <a:xfrm rot="5400000">
            <a:off x="6724606" y="1201865"/>
            <a:ext cx="964436" cy="59762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4AD6D35-3EBF-4F06-BE85-AB8E77E19D7A}"/>
              </a:ext>
            </a:extLst>
          </p:cNvPr>
          <p:cNvCxnSpPr>
            <a:stCxn id="7" idx="3"/>
            <a:endCxn id="13" idx="3"/>
          </p:cNvCxnSpPr>
          <p:nvPr/>
        </p:nvCxnSpPr>
        <p:spPr>
          <a:xfrm rot="5400000">
            <a:off x="6842360" y="1090676"/>
            <a:ext cx="1248571" cy="64958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265AF841-D3AC-40F0-872C-2F09F12FF703}"/>
              </a:ext>
            </a:extLst>
          </p:cNvPr>
          <p:cNvCxnSpPr>
            <a:stCxn id="11" idx="3"/>
          </p:cNvCxnSpPr>
          <p:nvPr/>
        </p:nvCxnSpPr>
        <p:spPr>
          <a:xfrm rot="5400000">
            <a:off x="6954986" y="969516"/>
            <a:ext cx="1526886" cy="69994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B1F679C-F95D-4FB8-8930-2DA4560630A7}"/>
              </a:ext>
            </a:extLst>
          </p:cNvPr>
          <p:cNvCxnSpPr>
            <a:cxnSpLocks/>
            <a:stCxn id="8" idx="3"/>
          </p:cNvCxnSpPr>
          <p:nvPr/>
        </p:nvCxnSpPr>
        <p:spPr>
          <a:xfrm rot="5400000">
            <a:off x="7130637" y="802396"/>
            <a:ext cx="1695226" cy="75191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quot;Not Allowed&quot; Symbol 34">
            <a:extLst>
              <a:ext uri="{FF2B5EF4-FFF2-40B4-BE49-F238E27FC236}">
                <a16:creationId xmlns:a16="http://schemas.microsoft.com/office/drawing/2014/main" id="{1AB234F7-2DB1-40DB-A039-8BE384A91C28}"/>
              </a:ext>
            </a:extLst>
          </p:cNvPr>
          <p:cNvSpPr/>
          <p:nvPr/>
        </p:nvSpPr>
        <p:spPr>
          <a:xfrm>
            <a:off x="10238717" y="3961616"/>
            <a:ext cx="1369043" cy="1380303"/>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24" name="TextBox 23">
            <a:extLst>
              <a:ext uri="{FF2B5EF4-FFF2-40B4-BE49-F238E27FC236}">
                <a16:creationId xmlns:a16="http://schemas.microsoft.com/office/drawing/2014/main" id="{5BCCC7AF-D203-4307-8059-8EB15761CB15}"/>
              </a:ext>
            </a:extLst>
          </p:cNvPr>
          <p:cNvSpPr txBox="1"/>
          <p:nvPr/>
        </p:nvSpPr>
        <p:spPr>
          <a:xfrm>
            <a:off x="2241529" y="3951615"/>
            <a:ext cx="3064849" cy="374846"/>
          </a:xfrm>
          <a:prstGeom prst="rect">
            <a:avLst/>
          </a:prstGeom>
          <a:noFill/>
        </p:spPr>
        <p:txBody>
          <a:bodyPr wrap="square" rtlCol="0">
            <a:spAutoFit/>
          </a:bodyPr>
          <a:lstStyle/>
          <a:p>
            <a:pPr algn="ctr"/>
            <a:r>
              <a:rPr lang="en-US" sz="1836" dirty="0"/>
              <a:t> </a:t>
            </a:r>
            <a:r>
              <a:rPr lang="en-US" sz="1428" dirty="0"/>
              <a:t>Storage Account secured to VNET A</a:t>
            </a:r>
          </a:p>
        </p:txBody>
      </p:sp>
    </p:spTree>
    <p:extLst>
      <p:ext uri="{BB962C8B-B14F-4D97-AF65-F5344CB8AC3E}">
        <p14:creationId xmlns:p14="http://schemas.microsoft.com/office/powerpoint/2010/main" val="3730218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DC57802-C8F9-4746-A8D5-ABD606DABDEA}"/>
              </a:ext>
            </a:extLst>
          </p:cNvPr>
          <p:cNvSpPr/>
          <p:nvPr/>
        </p:nvSpPr>
        <p:spPr>
          <a:xfrm>
            <a:off x="2391348" y="2425688"/>
            <a:ext cx="6964664" cy="1575778"/>
          </a:xfrm>
          <a:prstGeom prst="rect">
            <a:avLst/>
          </a:prstGeom>
          <a:solidFill>
            <a:schemeClr val="accent6">
              <a:lumMod val="40000"/>
              <a:lumOff val="60000"/>
            </a:schemeClr>
          </a:solidFill>
          <a:ln>
            <a:solidFill>
              <a:schemeClr val="accent6">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VNET A</a:t>
            </a:r>
          </a:p>
        </p:txBody>
      </p:sp>
      <p:sp>
        <p:nvSpPr>
          <p:cNvPr id="2" name="Title 1">
            <a:extLst>
              <a:ext uri="{FF2B5EF4-FFF2-40B4-BE49-F238E27FC236}">
                <a16:creationId xmlns:a16="http://schemas.microsoft.com/office/drawing/2014/main" id="{4C76598F-65E8-42FC-8E5D-6ECB99E7AA6E}"/>
              </a:ext>
            </a:extLst>
          </p:cNvPr>
          <p:cNvSpPr>
            <a:spLocks noGrp="1"/>
          </p:cNvSpPr>
          <p:nvPr>
            <p:ph type="title"/>
          </p:nvPr>
        </p:nvSpPr>
        <p:spPr/>
        <p:txBody>
          <a:bodyPr/>
          <a:lstStyle/>
          <a:p>
            <a:r>
              <a:rPr lang="en-US" dirty="0"/>
              <a:t>Private Preview</a:t>
            </a:r>
          </a:p>
        </p:txBody>
      </p:sp>
      <p:grpSp>
        <p:nvGrpSpPr>
          <p:cNvPr id="4" name="Group 3">
            <a:extLst>
              <a:ext uri="{FF2B5EF4-FFF2-40B4-BE49-F238E27FC236}">
                <a16:creationId xmlns:a16="http://schemas.microsoft.com/office/drawing/2014/main" id="{56436FC1-3A97-43D8-8F01-504EB882C771}"/>
              </a:ext>
            </a:extLst>
          </p:cNvPr>
          <p:cNvGrpSpPr/>
          <p:nvPr/>
        </p:nvGrpSpPr>
        <p:grpSpPr>
          <a:xfrm>
            <a:off x="9970216" y="2461287"/>
            <a:ext cx="1992312" cy="1253047"/>
            <a:chOff x="7162173" y="4368170"/>
            <a:chExt cx="1953424" cy="1228589"/>
          </a:xfrm>
        </p:grpSpPr>
        <p:sp>
          <p:nvSpPr>
            <p:cNvPr id="5" name="Cylinder 4">
              <a:extLst>
                <a:ext uri="{FF2B5EF4-FFF2-40B4-BE49-F238E27FC236}">
                  <a16:creationId xmlns:a16="http://schemas.microsoft.com/office/drawing/2014/main" id="{52D726C4-BED0-45B6-8AEC-EB8E8A4A639C}"/>
                </a:ext>
              </a:extLst>
            </p:cNvPr>
            <p:cNvSpPr/>
            <p:nvPr/>
          </p:nvSpPr>
          <p:spPr>
            <a:xfrm>
              <a:off x="7837713" y="4368170"/>
              <a:ext cx="590081" cy="68467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SQL DW</a:t>
              </a:r>
            </a:p>
          </p:txBody>
        </p:sp>
        <p:sp>
          <p:nvSpPr>
            <p:cNvPr id="7" name="Cylinder 6">
              <a:extLst>
                <a:ext uri="{FF2B5EF4-FFF2-40B4-BE49-F238E27FC236}">
                  <a16:creationId xmlns:a16="http://schemas.microsoft.com/office/drawing/2014/main" id="{69062A69-1222-4CEA-8ECD-80B0D0519084}"/>
                </a:ext>
              </a:extLst>
            </p:cNvPr>
            <p:cNvSpPr/>
            <p:nvPr/>
          </p:nvSpPr>
          <p:spPr>
            <a:xfrm>
              <a:off x="7687441" y="5133122"/>
              <a:ext cx="409152" cy="46363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8" name="Cylinder 7">
              <a:extLst>
                <a:ext uri="{FF2B5EF4-FFF2-40B4-BE49-F238E27FC236}">
                  <a16:creationId xmlns:a16="http://schemas.microsoft.com/office/drawing/2014/main" id="{BE068372-C172-4E75-B642-60A92BFFAB39}"/>
                </a:ext>
              </a:extLst>
            </p:cNvPr>
            <p:cNvSpPr/>
            <p:nvPr/>
          </p:nvSpPr>
          <p:spPr>
            <a:xfrm>
              <a:off x="8674913" y="5131191"/>
              <a:ext cx="440684" cy="4655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1" name="Cylinder 10">
              <a:extLst>
                <a:ext uri="{FF2B5EF4-FFF2-40B4-BE49-F238E27FC236}">
                  <a16:creationId xmlns:a16="http://schemas.microsoft.com/office/drawing/2014/main" id="{7C8234A0-5E63-4132-9E8A-9F1891DD5E51}"/>
                </a:ext>
              </a:extLst>
            </p:cNvPr>
            <p:cNvSpPr/>
            <p:nvPr/>
          </p:nvSpPr>
          <p:spPr>
            <a:xfrm>
              <a:off x="8181177" y="5124754"/>
              <a:ext cx="409152" cy="46363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2" name="Cylinder 11">
              <a:extLst>
                <a:ext uri="{FF2B5EF4-FFF2-40B4-BE49-F238E27FC236}">
                  <a16:creationId xmlns:a16="http://schemas.microsoft.com/office/drawing/2014/main" id="{E4AAF408-16D2-4D55-9B56-9841CC27C231}"/>
                </a:ext>
              </a:extLst>
            </p:cNvPr>
            <p:cNvSpPr/>
            <p:nvPr/>
          </p:nvSpPr>
          <p:spPr>
            <a:xfrm>
              <a:off x="7162173" y="5124754"/>
              <a:ext cx="440684" cy="4655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grpSp>
      <p:pic>
        <p:nvPicPr>
          <p:cNvPr id="13" name="Picture 12">
            <a:extLst>
              <a:ext uri="{FF2B5EF4-FFF2-40B4-BE49-F238E27FC236}">
                <a16:creationId xmlns:a16="http://schemas.microsoft.com/office/drawing/2014/main" id="{E42F5F6F-3AA0-4461-8589-7DB8ADC44C23}"/>
              </a:ext>
            </a:extLst>
          </p:cNvPr>
          <p:cNvPicPr>
            <a:picLocks noChangeAspect="1"/>
          </p:cNvPicPr>
          <p:nvPr/>
        </p:nvPicPr>
        <p:blipFill>
          <a:blip r:embed="rId3"/>
          <a:stretch>
            <a:fillRect/>
          </a:stretch>
        </p:blipFill>
        <p:spPr>
          <a:xfrm>
            <a:off x="3072375" y="4462602"/>
            <a:ext cx="1146325" cy="1000606"/>
          </a:xfrm>
          <a:prstGeom prst="rect">
            <a:avLst/>
          </a:prstGeom>
        </p:spPr>
      </p:pic>
      <p:cxnSp>
        <p:nvCxnSpPr>
          <p:cNvPr id="16" name="Straight Connector 15">
            <a:extLst>
              <a:ext uri="{FF2B5EF4-FFF2-40B4-BE49-F238E27FC236}">
                <a16:creationId xmlns:a16="http://schemas.microsoft.com/office/drawing/2014/main" id="{980FA411-3FA7-4EBD-8627-EFD459F9433B}"/>
              </a:ext>
            </a:extLst>
          </p:cNvPr>
          <p:cNvCxnSpPr>
            <a:cxnSpLocks/>
          </p:cNvCxnSpPr>
          <p:nvPr/>
        </p:nvCxnSpPr>
        <p:spPr>
          <a:xfrm>
            <a:off x="3542936" y="3861345"/>
            <a:ext cx="0" cy="5099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7A5299-DAD7-4624-8F80-67F9FB6BC360}"/>
              </a:ext>
            </a:extLst>
          </p:cNvPr>
          <p:cNvCxnSpPr>
            <a:cxnSpLocks/>
          </p:cNvCxnSpPr>
          <p:nvPr/>
        </p:nvCxnSpPr>
        <p:spPr>
          <a:xfrm>
            <a:off x="3725934" y="3861345"/>
            <a:ext cx="0" cy="5099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E5EA732-A634-4B2B-9447-52FDCB4D667C}"/>
              </a:ext>
            </a:extLst>
          </p:cNvPr>
          <p:cNvSpPr/>
          <p:nvPr/>
        </p:nvSpPr>
        <p:spPr>
          <a:xfrm>
            <a:off x="2241528" y="4263004"/>
            <a:ext cx="2779723" cy="149767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6" name="TextBox 25">
            <a:extLst>
              <a:ext uri="{FF2B5EF4-FFF2-40B4-BE49-F238E27FC236}">
                <a16:creationId xmlns:a16="http://schemas.microsoft.com/office/drawing/2014/main" id="{53051243-87EF-4E54-AC80-A3AAD56A15EE}"/>
              </a:ext>
            </a:extLst>
          </p:cNvPr>
          <p:cNvSpPr txBox="1"/>
          <p:nvPr/>
        </p:nvSpPr>
        <p:spPr>
          <a:xfrm>
            <a:off x="2391348" y="2425687"/>
            <a:ext cx="1937178" cy="382308"/>
          </a:xfrm>
          <a:prstGeom prst="rect">
            <a:avLst/>
          </a:prstGeom>
          <a:noFill/>
        </p:spPr>
        <p:txBody>
          <a:bodyPr wrap="square" rtlCol="0">
            <a:spAutoFit/>
          </a:bodyPr>
          <a:lstStyle/>
          <a:p>
            <a:r>
              <a:rPr lang="en-US" sz="1836" dirty="0"/>
              <a:t>VNET A</a:t>
            </a:r>
          </a:p>
        </p:txBody>
      </p:sp>
      <p:sp>
        <p:nvSpPr>
          <p:cNvPr id="3" name="Rectangle 2">
            <a:extLst>
              <a:ext uri="{FF2B5EF4-FFF2-40B4-BE49-F238E27FC236}">
                <a16:creationId xmlns:a16="http://schemas.microsoft.com/office/drawing/2014/main" id="{EF1AF587-F2EC-4FB5-9D62-3128D527D6CD}"/>
              </a:ext>
            </a:extLst>
          </p:cNvPr>
          <p:cNvSpPr/>
          <p:nvPr/>
        </p:nvSpPr>
        <p:spPr>
          <a:xfrm>
            <a:off x="253557" y="4093347"/>
            <a:ext cx="12182035" cy="2770246"/>
          </a:xfrm>
          <a:prstGeom prst="rect">
            <a:avLst/>
          </a:prstGeom>
          <a:noFill/>
          <a:ln>
            <a:solidFill>
              <a:schemeClr val="accent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Box 5">
            <a:extLst>
              <a:ext uri="{FF2B5EF4-FFF2-40B4-BE49-F238E27FC236}">
                <a16:creationId xmlns:a16="http://schemas.microsoft.com/office/drawing/2014/main" id="{09FCFD4D-E509-40E0-AA04-BCE25F8D15A8}"/>
              </a:ext>
            </a:extLst>
          </p:cNvPr>
          <p:cNvSpPr txBox="1"/>
          <p:nvPr/>
        </p:nvSpPr>
        <p:spPr>
          <a:xfrm>
            <a:off x="308686" y="4162259"/>
            <a:ext cx="1761021" cy="385904"/>
          </a:xfrm>
          <a:prstGeom prst="rect">
            <a:avLst/>
          </a:prstGeom>
          <a:noFill/>
        </p:spPr>
        <p:txBody>
          <a:bodyPr wrap="square" rtlCol="0">
            <a:spAutoFit/>
          </a:bodyPr>
          <a:lstStyle/>
          <a:p>
            <a:r>
              <a:rPr lang="en-US" sz="1836" dirty="0" err="1"/>
              <a:t>SubscriptionID</a:t>
            </a:r>
            <a:endParaRPr lang="en-US" sz="1836" dirty="0"/>
          </a:p>
        </p:txBody>
      </p:sp>
      <p:cxnSp>
        <p:nvCxnSpPr>
          <p:cNvPr id="14" name="Connector: Elbow 13">
            <a:extLst>
              <a:ext uri="{FF2B5EF4-FFF2-40B4-BE49-F238E27FC236}">
                <a16:creationId xmlns:a16="http://schemas.microsoft.com/office/drawing/2014/main" id="{A7A95E42-57F0-44ED-B14D-C40B74A3EE24}"/>
              </a:ext>
            </a:extLst>
          </p:cNvPr>
          <p:cNvCxnSpPr>
            <a:stCxn id="12" idx="3"/>
          </p:cNvCxnSpPr>
          <p:nvPr/>
        </p:nvCxnSpPr>
        <p:spPr>
          <a:xfrm rot="5400000">
            <a:off x="6724606" y="1201865"/>
            <a:ext cx="964436" cy="59762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4AD6D35-3EBF-4F06-BE85-AB8E77E19D7A}"/>
              </a:ext>
            </a:extLst>
          </p:cNvPr>
          <p:cNvCxnSpPr>
            <a:stCxn id="7" idx="3"/>
            <a:endCxn id="13" idx="3"/>
          </p:cNvCxnSpPr>
          <p:nvPr/>
        </p:nvCxnSpPr>
        <p:spPr>
          <a:xfrm rot="5400000">
            <a:off x="6842360" y="1090676"/>
            <a:ext cx="1248571" cy="64958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265AF841-D3AC-40F0-872C-2F09F12FF703}"/>
              </a:ext>
            </a:extLst>
          </p:cNvPr>
          <p:cNvCxnSpPr>
            <a:stCxn id="11" idx="3"/>
          </p:cNvCxnSpPr>
          <p:nvPr/>
        </p:nvCxnSpPr>
        <p:spPr>
          <a:xfrm rot="5400000">
            <a:off x="6954986" y="969516"/>
            <a:ext cx="1526886" cy="69994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B1F679C-F95D-4FB8-8930-2DA4560630A7}"/>
              </a:ext>
            </a:extLst>
          </p:cNvPr>
          <p:cNvCxnSpPr>
            <a:cxnSpLocks/>
            <a:stCxn id="8" idx="3"/>
          </p:cNvCxnSpPr>
          <p:nvPr/>
        </p:nvCxnSpPr>
        <p:spPr>
          <a:xfrm rot="5400000">
            <a:off x="7130637" y="802396"/>
            <a:ext cx="1695226" cy="75191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quot;Not Allowed&quot; Symbol 34">
            <a:extLst>
              <a:ext uri="{FF2B5EF4-FFF2-40B4-BE49-F238E27FC236}">
                <a16:creationId xmlns:a16="http://schemas.microsoft.com/office/drawing/2014/main" id="{1AB234F7-2DB1-40DB-A039-8BE384A91C28}"/>
              </a:ext>
            </a:extLst>
          </p:cNvPr>
          <p:cNvSpPr/>
          <p:nvPr/>
        </p:nvSpPr>
        <p:spPr>
          <a:xfrm>
            <a:off x="10238717" y="3961616"/>
            <a:ext cx="1369043" cy="1380303"/>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38" name="Rectangle 37">
            <a:extLst>
              <a:ext uri="{FF2B5EF4-FFF2-40B4-BE49-F238E27FC236}">
                <a16:creationId xmlns:a16="http://schemas.microsoft.com/office/drawing/2014/main" id="{CEA08E18-C8E3-46CF-90D8-CDC2D81AD71E}"/>
              </a:ext>
            </a:extLst>
          </p:cNvPr>
          <p:cNvSpPr/>
          <p:nvPr/>
        </p:nvSpPr>
        <p:spPr>
          <a:xfrm>
            <a:off x="9792068" y="2022044"/>
            <a:ext cx="2508381" cy="186093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41" name="Straight Connector 40">
            <a:extLst>
              <a:ext uri="{FF2B5EF4-FFF2-40B4-BE49-F238E27FC236}">
                <a16:creationId xmlns:a16="http://schemas.microsoft.com/office/drawing/2014/main" id="{24F7FF24-3C89-471B-A906-26D507A73036}"/>
              </a:ext>
            </a:extLst>
          </p:cNvPr>
          <p:cNvCxnSpPr/>
          <p:nvPr/>
        </p:nvCxnSpPr>
        <p:spPr>
          <a:xfrm>
            <a:off x="9175310" y="2875713"/>
            <a:ext cx="79490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D1F59A7-6D8E-4DF0-9B7F-53D0DAA94FE1}"/>
              </a:ext>
            </a:extLst>
          </p:cNvPr>
          <p:cNvCxnSpPr/>
          <p:nvPr/>
        </p:nvCxnSpPr>
        <p:spPr>
          <a:xfrm>
            <a:off x="9175310" y="3054117"/>
            <a:ext cx="79490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DFC7735-4CC8-4B7E-B3E1-3BBF2399EB8D}"/>
              </a:ext>
            </a:extLst>
          </p:cNvPr>
          <p:cNvSpPr txBox="1"/>
          <p:nvPr/>
        </p:nvSpPr>
        <p:spPr>
          <a:xfrm>
            <a:off x="2247973" y="3961935"/>
            <a:ext cx="2902165" cy="606423"/>
          </a:xfrm>
          <a:prstGeom prst="rect">
            <a:avLst/>
          </a:prstGeom>
          <a:noFill/>
        </p:spPr>
        <p:txBody>
          <a:bodyPr wrap="square" rtlCol="0">
            <a:spAutoFit/>
          </a:bodyPr>
          <a:lstStyle/>
          <a:p>
            <a:pPr algn="ctr"/>
            <a:r>
              <a:rPr lang="en-US" sz="1836" dirty="0"/>
              <a:t> </a:t>
            </a:r>
            <a:r>
              <a:rPr lang="en-US" sz="1428" dirty="0"/>
              <a:t>Storage Account secured to VNET A</a:t>
            </a:r>
          </a:p>
        </p:txBody>
      </p:sp>
      <p:sp>
        <p:nvSpPr>
          <p:cNvPr id="28" name="TextBox 27">
            <a:extLst>
              <a:ext uri="{FF2B5EF4-FFF2-40B4-BE49-F238E27FC236}">
                <a16:creationId xmlns:a16="http://schemas.microsoft.com/office/drawing/2014/main" id="{052EF865-BEE1-4B88-BE90-D9BA9DAC4C62}"/>
              </a:ext>
            </a:extLst>
          </p:cNvPr>
          <p:cNvSpPr txBox="1"/>
          <p:nvPr/>
        </p:nvSpPr>
        <p:spPr>
          <a:xfrm>
            <a:off x="9803554" y="2031725"/>
            <a:ext cx="2411905" cy="318286"/>
          </a:xfrm>
          <a:prstGeom prst="rect">
            <a:avLst/>
          </a:prstGeom>
          <a:noFill/>
        </p:spPr>
        <p:txBody>
          <a:bodyPr wrap="square" rtlCol="0">
            <a:spAutoFit/>
          </a:bodyPr>
          <a:lstStyle/>
          <a:p>
            <a:pPr algn="ctr"/>
            <a:r>
              <a:rPr lang="en-US" sz="1428" dirty="0"/>
              <a:t>SQL DW secured to VNET A</a:t>
            </a:r>
          </a:p>
        </p:txBody>
      </p:sp>
    </p:spTree>
    <p:extLst>
      <p:ext uri="{BB962C8B-B14F-4D97-AF65-F5344CB8AC3E}">
        <p14:creationId xmlns:p14="http://schemas.microsoft.com/office/powerpoint/2010/main" val="2158381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Compliance – Trust Center</a:t>
            </a:r>
          </a:p>
        </p:txBody>
      </p:sp>
    </p:spTree>
    <p:extLst>
      <p:ext uri="{BB962C8B-B14F-4D97-AF65-F5344CB8AC3E}">
        <p14:creationId xmlns:p14="http://schemas.microsoft.com/office/powerpoint/2010/main" val="355735602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EB3458-E951-43FD-9E34-1C5B3A14BDE6}"/>
              </a:ext>
            </a:extLst>
          </p:cNvPr>
          <p:cNvSpPr>
            <a:spLocks noGrp="1"/>
          </p:cNvSpPr>
          <p:nvPr>
            <p:ph type="body" sz="quarter" idx="10"/>
          </p:nvPr>
        </p:nvSpPr>
        <p:spPr>
          <a:xfrm>
            <a:off x="274638" y="1212850"/>
            <a:ext cx="5943599" cy="5355312"/>
          </a:xfrm>
        </p:spPr>
        <p:txBody>
          <a:bodyPr/>
          <a:lstStyle/>
          <a:p>
            <a:pPr marL="0" indent="0">
              <a:buNone/>
            </a:pPr>
            <a:r>
              <a:rPr lang="en-US" sz="3000" dirty="0"/>
              <a:t>The </a:t>
            </a:r>
            <a:r>
              <a:rPr lang="en-US" sz="3000" dirty="0">
                <a:hlinkClick r:id="rId3"/>
              </a:rPr>
              <a:t>Microsoft Azure Trust Center</a:t>
            </a:r>
            <a:r>
              <a:rPr lang="en-US" sz="3000" dirty="0"/>
              <a:t> contains all relevant materials regarding compliance certifications</a:t>
            </a:r>
          </a:p>
          <a:p>
            <a:pPr marL="0" indent="0">
              <a:buNone/>
            </a:pPr>
            <a:r>
              <a:rPr lang="en-US" sz="3000" dirty="0"/>
              <a:t>Supplier assessments, RFPs, etc., may also need documentation on how Azure Services are engineered.  Visit the </a:t>
            </a:r>
            <a:r>
              <a:rPr lang="en-US" sz="3000" dirty="0">
                <a:hlinkClick r:id="rId4"/>
              </a:rPr>
              <a:t>Security Development Lifecycle (SDL)</a:t>
            </a:r>
            <a:r>
              <a:rPr lang="en-US" sz="3000" dirty="0"/>
              <a:t> site for further details.</a:t>
            </a:r>
          </a:p>
          <a:p>
            <a:pPr marL="0" indent="0">
              <a:buNone/>
            </a:pPr>
            <a:r>
              <a:rPr lang="en-US" sz="3000" dirty="0"/>
              <a:t>Trust Center has resources on </a:t>
            </a:r>
            <a:r>
              <a:rPr lang="en-US" sz="3000" dirty="0">
                <a:hlinkClick r:id="rId5"/>
              </a:rPr>
              <a:t>privacy</a:t>
            </a:r>
            <a:r>
              <a:rPr lang="en-US" sz="3000" dirty="0"/>
              <a:t> as well as the </a:t>
            </a:r>
            <a:r>
              <a:rPr lang="en-US" sz="3000" dirty="0">
                <a:hlinkClick r:id="rId6"/>
              </a:rPr>
              <a:t>online service terms</a:t>
            </a:r>
            <a:endParaRPr lang="en-US" sz="3000" dirty="0"/>
          </a:p>
        </p:txBody>
      </p:sp>
      <p:sp>
        <p:nvSpPr>
          <p:cNvPr id="3" name="Title 2">
            <a:extLst>
              <a:ext uri="{FF2B5EF4-FFF2-40B4-BE49-F238E27FC236}">
                <a16:creationId xmlns:a16="http://schemas.microsoft.com/office/drawing/2014/main" id="{A67C45A2-A4A6-4005-862A-62CA5CEB48DE}"/>
              </a:ext>
            </a:extLst>
          </p:cNvPr>
          <p:cNvSpPr>
            <a:spLocks noGrp="1"/>
          </p:cNvSpPr>
          <p:nvPr>
            <p:ph type="title"/>
          </p:nvPr>
        </p:nvSpPr>
        <p:spPr/>
        <p:txBody>
          <a:bodyPr/>
          <a:lstStyle/>
          <a:p>
            <a:r>
              <a:rPr lang="en-US" dirty="0"/>
              <a:t>Trust Center</a:t>
            </a:r>
          </a:p>
        </p:txBody>
      </p:sp>
      <p:pic>
        <p:nvPicPr>
          <p:cNvPr id="4" name="Picture 3">
            <a:extLst>
              <a:ext uri="{FF2B5EF4-FFF2-40B4-BE49-F238E27FC236}">
                <a16:creationId xmlns:a16="http://schemas.microsoft.com/office/drawing/2014/main" id="{163E0526-774A-4B39-AF6B-A5A915AC0C77}"/>
              </a:ext>
            </a:extLst>
          </p:cNvPr>
          <p:cNvPicPr>
            <a:picLocks noChangeAspect="1"/>
          </p:cNvPicPr>
          <p:nvPr/>
        </p:nvPicPr>
        <p:blipFill>
          <a:blip r:embed="rId7"/>
          <a:stretch>
            <a:fillRect/>
          </a:stretch>
        </p:blipFill>
        <p:spPr>
          <a:xfrm>
            <a:off x="6414077" y="1439862"/>
            <a:ext cx="5603920" cy="4112364"/>
          </a:xfrm>
          <a:prstGeom prst="rect">
            <a:avLst/>
          </a:prstGeom>
        </p:spPr>
      </p:pic>
    </p:spTree>
    <p:extLst>
      <p:ext uri="{BB962C8B-B14F-4D97-AF65-F5344CB8AC3E}">
        <p14:creationId xmlns:p14="http://schemas.microsoft.com/office/powerpoint/2010/main" val="1810137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47098"/>
          </a:xfrm>
        </p:spPr>
        <p:txBody>
          <a:bodyPr/>
          <a:lstStyle/>
          <a:p>
            <a:pPr marL="0" indent="0">
              <a:buNone/>
            </a:pPr>
            <a:r>
              <a:rPr lang="en-US" dirty="0"/>
              <a:t>Azure Active Directory (AAD) </a:t>
            </a:r>
          </a:p>
          <a:p>
            <a:pPr marL="0" indent="0">
              <a:buNone/>
            </a:pPr>
            <a:r>
              <a:rPr lang="en-US" dirty="0"/>
              <a:t>AAD configuration and lessons learned</a:t>
            </a:r>
          </a:p>
          <a:p>
            <a:pPr marL="0" indent="0">
              <a:buNone/>
            </a:pPr>
            <a:r>
              <a:rPr lang="en-US" dirty="0"/>
              <a:t>Understanding ExpressRoute</a:t>
            </a:r>
          </a:p>
          <a:p>
            <a:pPr marL="0" indent="0">
              <a:buNone/>
            </a:pPr>
            <a:r>
              <a:rPr lang="en-US" dirty="0"/>
              <a:t>Securing network access</a:t>
            </a:r>
          </a:p>
          <a:p>
            <a:pPr marL="0" indent="0">
              <a:buNone/>
            </a:pPr>
            <a:r>
              <a:rPr lang="en-US" dirty="0"/>
              <a:t>Trust Center &amp; compliance certifications</a:t>
            </a:r>
          </a:p>
        </p:txBody>
      </p:sp>
      <p:sp>
        <p:nvSpPr>
          <p:cNvPr id="3" name="Title 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4998946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EB3458-E951-43FD-9E34-1C5B3A14BDE6}"/>
              </a:ext>
            </a:extLst>
          </p:cNvPr>
          <p:cNvSpPr>
            <a:spLocks noGrp="1"/>
          </p:cNvSpPr>
          <p:nvPr>
            <p:ph type="body" sz="quarter" idx="10"/>
          </p:nvPr>
        </p:nvSpPr>
        <p:spPr>
          <a:xfrm>
            <a:off x="274638" y="1212850"/>
            <a:ext cx="11887200" cy="5275290"/>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sz="2800" i="1" dirty="0"/>
          </a:p>
        </p:txBody>
      </p:sp>
      <p:sp>
        <p:nvSpPr>
          <p:cNvPr id="3" name="Title 2">
            <a:extLst>
              <a:ext uri="{FF2B5EF4-FFF2-40B4-BE49-F238E27FC236}">
                <a16:creationId xmlns:a16="http://schemas.microsoft.com/office/drawing/2014/main" id="{A67C45A2-A4A6-4005-862A-62CA5CEB48DE}"/>
              </a:ext>
            </a:extLst>
          </p:cNvPr>
          <p:cNvSpPr>
            <a:spLocks noGrp="1"/>
          </p:cNvSpPr>
          <p:nvPr>
            <p:ph type="title"/>
          </p:nvPr>
        </p:nvSpPr>
        <p:spPr/>
        <p:txBody>
          <a:bodyPr/>
          <a:lstStyle/>
          <a:p>
            <a:r>
              <a:rPr lang="en-US" dirty="0"/>
              <a:t>Compliance certifications</a:t>
            </a:r>
          </a:p>
        </p:txBody>
      </p:sp>
      <p:pic>
        <p:nvPicPr>
          <p:cNvPr id="4" name="Picture 3">
            <a:extLst>
              <a:ext uri="{FF2B5EF4-FFF2-40B4-BE49-F238E27FC236}">
                <a16:creationId xmlns:a16="http://schemas.microsoft.com/office/drawing/2014/main" id="{2538F8DA-A8A5-4CAE-8D23-610DFF8A76FC}"/>
              </a:ext>
            </a:extLst>
          </p:cNvPr>
          <p:cNvPicPr>
            <a:picLocks noChangeAspect="1"/>
          </p:cNvPicPr>
          <p:nvPr/>
        </p:nvPicPr>
        <p:blipFill>
          <a:blip r:embed="rId3"/>
          <a:stretch>
            <a:fillRect/>
          </a:stretch>
        </p:blipFill>
        <p:spPr>
          <a:xfrm>
            <a:off x="747425" y="1319761"/>
            <a:ext cx="2306963" cy="1570139"/>
          </a:xfrm>
          <a:prstGeom prst="rect">
            <a:avLst/>
          </a:prstGeom>
        </p:spPr>
      </p:pic>
      <p:pic>
        <p:nvPicPr>
          <p:cNvPr id="5" name="Picture 4">
            <a:extLst>
              <a:ext uri="{FF2B5EF4-FFF2-40B4-BE49-F238E27FC236}">
                <a16:creationId xmlns:a16="http://schemas.microsoft.com/office/drawing/2014/main" id="{9D1E6384-10FB-4A0B-9800-803088450844}"/>
              </a:ext>
            </a:extLst>
          </p:cNvPr>
          <p:cNvPicPr>
            <a:picLocks noChangeAspect="1"/>
          </p:cNvPicPr>
          <p:nvPr/>
        </p:nvPicPr>
        <p:blipFill>
          <a:blip r:embed="rId4"/>
          <a:stretch>
            <a:fillRect/>
          </a:stretch>
        </p:blipFill>
        <p:spPr>
          <a:xfrm>
            <a:off x="9266237" y="1314093"/>
            <a:ext cx="2447891" cy="1873577"/>
          </a:xfrm>
          <a:prstGeom prst="rect">
            <a:avLst/>
          </a:prstGeom>
          <a:solidFill>
            <a:schemeClr val="bg1"/>
          </a:solidFill>
        </p:spPr>
      </p:pic>
      <p:pic>
        <p:nvPicPr>
          <p:cNvPr id="6" name="Picture 5">
            <a:extLst>
              <a:ext uri="{FF2B5EF4-FFF2-40B4-BE49-F238E27FC236}">
                <a16:creationId xmlns:a16="http://schemas.microsoft.com/office/drawing/2014/main" id="{930F22BD-498A-445B-8B59-7F9238F69196}"/>
              </a:ext>
            </a:extLst>
          </p:cNvPr>
          <p:cNvPicPr>
            <a:picLocks noChangeAspect="1"/>
          </p:cNvPicPr>
          <p:nvPr/>
        </p:nvPicPr>
        <p:blipFill>
          <a:blip r:embed="rId5"/>
          <a:stretch>
            <a:fillRect/>
          </a:stretch>
        </p:blipFill>
        <p:spPr>
          <a:xfrm>
            <a:off x="8123237" y="3866068"/>
            <a:ext cx="2654735" cy="2031893"/>
          </a:xfrm>
          <a:prstGeom prst="rect">
            <a:avLst/>
          </a:prstGeom>
          <a:solidFill>
            <a:schemeClr val="bg1"/>
          </a:solidFill>
        </p:spPr>
      </p:pic>
      <p:pic>
        <p:nvPicPr>
          <p:cNvPr id="7" name="Picture 6">
            <a:extLst>
              <a:ext uri="{FF2B5EF4-FFF2-40B4-BE49-F238E27FC236}">
                <a16:creationId xmlns:a16="http://schemas.microsoft.com/office/drawing/2014/main" id="{7001525D-2CBF-48B1-83FA-18640DAE8F3A}"/>
              </a:ext>
            </a:extLst>
          </p:cNvPr>
          <p:cNvPicPr>
            <a:picLocks noChangeAspect="1"/>
          </p:cNvPicPr>
          <p:nvPr/>
        </p:nvPicPr>
        <p:blipFill>
          <a:blip r:embed="rId6"/>
          <a:stretch>
            <a:fillRect/>
          </a:stretch>
        </p:blipFill>
        <p:spPr>
          <a:xfrm>
            <a:off x="1640954" y="3842079"/>
            <a:ext cx="2672283" cy="2045324"/>
          </a:xfrm>
          <a:prstGeom prst="rect">
            <a:avLst/>
          </a:prstGeom>
          <a:solidFill>
            <a:schemeClr val="bg1"/>
          </a:solidFill>
        </p:spPr>
      </p:pic>
      <p:pic>
        <p:nvPicPr>
          <p:cNvPr id="8" name="Picture 7">
            <a:extLst>
              <a:ext uri="{FF2B5EF4-FFF2-40B4-BE49-F238E27FC236}">
                <a16:creationId xmlns:a16="http://schemas.microsoft.com/office/drawing/2014/main" id="{3419A923-81B3-429E-9A0E-F87BB4B3AF22}"/>
              </a:ext>
            </a:extLst>
          </p:cNvPr>
          <p:cNvPicPr>
            <a:picLocks noChangeAspect="1"/>
          </p:cNvPicPr>
          <p:nvPr/>
        </p:nvPicPr>
        <p:blipFill>
          <a:blip r:embed="rId7"/>
          <a:stretch>
            <a:fillRect/>
          </a:stretch>
        </p:blipFill>
        <p:spPr>
          <a:xfrm>
            <a:off x="5224804" y="1439862"/>
            <a:ext cx="1986867" cy="1520716"/>
          </a:xfrm>
          <a:prstGeom prst="rect">
            <a:avLst/>
          </a:prstGeom>
          <a:solidFill>
            <a:schemeClr val="bg1"/>
          </a:solidFill>
        </p:spPr>
      </p:pic>
    </p:spTree>
    <p:extLst>
      <p:ext uri="{BB962C8B-B14F-4D97-AF65-F5344CB8AC3E}">
        <p14:creationId xmlns:p14="http://schemas.microsoft.com/office/powerpoint/2010/main" val="4034758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B7489A-19F4-4763-84F2-A30EBF7D810E}"/>
              </a:ext>
            </a:extLst>
          </p:cNvPr>
          <p:cNvSpPr>
            <a:spLocks noGrp="1"/>
          </p:cNvSpPr>
          <p:nvPr>
            <p:ph type="body" sz="quarter" idx="10"/>
          </p:nvPr>
        </p:nvSpPr>
        <p:spPr>
          <a:xfrm>
            <a:off x="274638" y="1212850"/>
            <a:ext cx="9829799" cy="4758226"/>
          </a:xfrm>
        </p:spPr>
        <p:txBody>
          <a:bodyPr/>
          <a:lstStyle/>
          <a:p>
            <a:pPr marL="0" indent="0">
              <a:buNone/>
            </a:pPr>
            <a:r>
              <a:rPr lang="en-US" dirty="0"/>
              <a:t>A Healthcare solution requiring HIPAA compliance can leverage SQL DW.</a:t>
            </a:r>
          </a:p>
          <a:p>
            <a:pPr marL="0" indent="0">
              <a:buNone/>
            </a:pPr>
            <a:r>
              <a:rPr lang="en-US" dirty="0"/>
              <a:t>HIPAA Details on Trust Center are here:</a:t>
            </a:r>
          </a:p>
          <a:p>
            <a:pPr marL="342900" lvl="1" indent="0">
              <a:buNone/>
            </a:pPr>
            <a:r>
              <a:rPr lang="en-US" dirty="0">
                <a:hlinkClick r:id="rId3"/>
              </a:rPr>
              <a:t>HIPAA and the HITECH Act</a:t>
            </a:r>
            <a:endParaRPr lang="en-US" dirty="0"/>
          </a:p>
          <a:p>
            <a:pPr marL="342900" lvl="1" indent="0">
              <a:buNone/>
            </a:pPr>
            <a:r>
              <a:rPr lang="en-US" dirty="0"/>
              <a:t>As stated: </a:t>
            </a:r>
          </a:p>
          <a:p>
            <a:pPr marL="914400" lvl="2" indent="0">
              <a:buNone/>
            </a:pPr>
            <a:r>
              <a:rPr lang="en-US" i="1" dirty="0"/>
              <a:t>“Your organization is responsible for ensuring that you have an adequate compliance program and internal processes in place, and that your particular use of Microsoft services aligns with HIPAA and the HITECH Act.”</a:t>
            </a:r>
          </a:p>
          <a:p>
            <a:pPr marL="0" indent="0">
              <a:buNone/>
            </a:pPr>
            <a:r>
              <a:rPr lang="en-US" dirty="0"/>
              <a:t>HIPAA BAA at:</a:t>
            </a:r>
            <a:endParaRPr lang="en-US" dirty="0">
              <a:hlinkClick r:id="rId4"/>
            </a:endParaRPr>
          </a:p>
          <a:p>
            <a:pPr marL="342900" lvl="1" indent="0">
              <a:buNone/>
            </a:pPr>
            <a:r>
              <a:rPr lang="en-US" dirty="0">
                <a:hlinkClick r:id="rId4"/>
              </a:rPr>
              <a:t>Licensing Terms and Documentation</a:t>
            </a:r>
            <a:endParaRPr lang="en-US" dirty="0"/>
          </a:p>
        </p:txBody>
      </p:sp>
      <p:sp>
        <p:nvSpPr>
          <p:cNvPr id="3" name="Title 2">
            <a:extLst>
              <a:ext uri="{FF2B5EF4-FFF2-40B4-BE49-F238E27FC236}">
                <a16:creationId xmlns:a16="http://schemas.microsoft.com/office/drawing/2014/main" id="{F226783E-7021-4DDA-91CA-9487902665DD}"/>
              </a:ext>
            </a:extLst>
          </p:cNvPr>
          <p:cNvSpPr>
            <a:spLocks noGrp="1"/>
          </p:cNvSpPr>
          <p:nvPr>
            <p:ph type="title"/>
          </p:nvPr>
        </p:nvSpPr>
        <p:spPr/>
        <p:txBody>
          <a:bodyPr/>
          <a:lstStyle/>
          <a:p>
            <a:r>
              <a:rPr lang="en-US" dirty="0"/>
              <a:t>HIPAA compliant solutions</a:t>
            </a:r>
          </a:p>
        </p:txBody>
      </p:sp>
      <p:pic>
        <p:nvPicPr>
          <p:cNvPr id="4" name="Picture 3">
            <a:extLst>
              <a:ext uri="{FF2B5EF4-FFF2-40B4-BE49-F238E27FC236}">
                <a16:creationId xmlns:a16="http://schemas.microsoft.com/office/drawing/2014/main" id="{884DEE82-DC83-4E55-83B7-22B4BAC23F46}"/>
              </a:ext>
            </a:extLst>
          </p:cNvPr>
          <p:cNvPicPr>
            <a:picLocks noChangeAspect="1"/>
          </p:cNvPicPr>
          <p:nvPr/>
        </p:nvPicPr>
        <p:blipFill>
          <a:blip r:embed="rId5"/>
          <a:stretch>
            <a:fillRect/>
          </a:stretch>
        </p:blipFill>
        <p:spPr>
          <a:xfrm>
            <a:off x="9744109" y="5392"/>
            <a:ext cx="2447891" cy="1873577"/>
          </a:xfrm>
          <a:prstGeom prst="rect">
            <a:avLst/>
          </a:prstGeom>
          <a:solidFill>
            <a:schemeClr val="bg1"/>
          </a:solidFill>
        </p:spPr>
      </p:pic>
    </p:spTree>
    <p:extLst>
      <p:ext uri="{BB962C8B-B14F-4D97-AF65-F5344CB8AC3E}">
        <p14:creationId xmlns:p14="http://schemas.microsoft.com/office/powerpoint/2010/main" val="36731166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Portal access and control</a:t>
            </a:r>
          </a:p>
        </p:txBody>
      </p:sp>
    </p:spTree>
    <p:extLst>
      <p:ext uri="{BB962C8B-B14F-4D97-AF65-F5344CB8AC3E}">
        <p14:creationId xmlns:p14="http://schemas.microsoft.com/office/powerpoint/2010/main" val="297575884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BB6CE-AC93-429A-8DCB-93684892EDE0}"/>
              </a:ext>
            </a:extLst>
          </p:cNvPr>
          <p:cNvSpPr>
            <a:spLocks noGrp="1"/>
          </p:cNvSpPr>
          <p:nvPr>
            <p:ph type="title"/>
          </p:nvPr>
        </p:nvSpPr>
        <p:spPr/>
        <p:txBody>
          <a:bodyPr/>
          <a:lstStyle/>
          <a:p>
            <a:r>
              <a:rPr lang="en-US" dirty="0"/>
              <a:t>Portal access and control</a:t>
            </a:r>
          </a:p>
        </p:txBody>
      </p:sp>
      <p:sp>
        <p:nvSpPr>
          <p:cNvPr id="4" name="Text Placeholder 3">
            <a:extLst>
              <a:ext uri="{FF2B5EF4-FFF2-40B4-BE49-F238E27FC236}">
                <a16:creationId xmlns:a16="http://schemas.microsoft.com/office/drawing/2014/main" id="{CF3E0FF8-2DBD-4942-84C1-CC59B50779AB}"/>
              </a:ext>
            </a:extLst>
          </p:cNvPr>
          <p:cNvSpPr>
            <a:spLocks noGrp="1"/>
          </p:cNvSpPr>
          <p:nvPr>
            <p:ph type="body" sz="quarter" idx="10"/>
          </p:nvPr>
        </p:nvSpPr>
        <p:spPr>
          <a:xfrm>
            <a:off x="274639" y="1212849"/>
            <a:ext cx="11658598" cy="4105739"/>
          </a:xfrm>
        </p:spPr>
        <p:txBody>
          <a:bodyPr/>
          <a:lstStyle/>
          <a:p>
            <a:pPr marL="0" indent="0">
              <a:buNone/>
            </a:pPr>
            <a:r>
              <a:rPr lang="en-US" dirty="0"/>
              <a:t>2 ways to go:</a:t>
            </a:r>
          </a:p>
          <a:p>
            <a:pPr marL="297971" lvl="1" indent="0">
              <a:buNone/>
            </a:pPr>
            <a:r>
              <a:rPr lang="en-US" dirty="0"/>
              <a:t>Microsoft account: outlook.com, live.com, …</a:t>
            </a:r>
          </a:p>
          <a:p>
            <a:pPr marL="297971" lvl="1" indent="0">
              <a:buNone/>
            </a:pPr>
            <a:r>
              <a:rPr lang="en-US" dirty="0"/>
              <a:t>Organization account.</a:t>
            </a:r>
          </a:p>
          <a:p>
            <a:pPr marL="297971" lvl="1" indent="0">
              <a:buNone/>
            </a:pPr>
            <a:endParaRPr lang="en-US" dirty="0"/>
          </a:p>
          <a:p>
            <a:pPr marL="0" indent="0">
              <a:buNone/>
            </a:pPr>
            <a:r>
              <a:rPr lang="en-US" dirty="0"/>
              <a:t>Azure RBAC has 3 basic roles (subscription, a resource group, or a single resource)</a:t>
            </a:r>
          </a:p>
          <a:p>
            <a:pPr marL="297971" lvl="1" indent="0">
              <a:buNone/>
            </a:pPr>
            <a:r>
              <a:rPr lang="en-US" dirty="0"/>
              <a:t>Owner</a:t>
            </a:r>
          </a:p>
          <a:p>
            <a:pPr marL="297971" lvl="1" indent="0">
              <a:buNone/>
            </a:pPr>
            <a:r>
              <a:rPr lang="en-US" dirty="0"/>
              <a:t>Contributor</a:t>
            </a:r>
          </a:p>
          <a:p>
            <a:pPr marL="297971" lvl="1" indent="0">
              <a:buNone/>
            </a:pPr>
            <a:r>
              <a:rPr lang="en-US" dirty="0"/>
              <a:t>Reader</a:t>
            </a:r>
          </a:p>
        </p:txBody>
      </p:sp>
      <p:pic>
        <p:nvPicPr>
          <p:cNvPr id="6" name="Content Placeholder 7">
            <a:extLst>
              <a:ext uri="{FF2B5EF4-FFF2-40B4-BE49-F238E27FC236}">
                <a16:creationId xmlns:a16="http://schemas.microsoft.com/office/drawing/2014/main" id="{6F4AFC00-1F11-410A-8E1E-6F7F8F97937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23037" y="1266187"/>
            <a:ext cx="5562600" cy="4517075"/>
          </a:xfrm>
        </p:spPr>
      </p:pic>
    </p:spTree>
    <p:extLst>
      <p:ext uri="{BB962C8B-B14F-4D97-AF65-F5344CB8AC3E}">
        <p14:creationId xmlns:p14="http://schemas.microsoft.com/office/powerpoint/2010/main" val="40075692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35B8C1-B3FA-4A02-AB31-77CFF11DA55F}"/>
              </a:ext>
            </a:extLst>
          </p:cNvPr>
          <p:cNvSpPr>
            <a:spLocks noGrp="1"/>
          </p:cNvSpPr>
          <p:nvPr>
            <p:ph type="title"/>
          </p:nvPr>
        </p:nvSpPr>
        <p:spPr/>
        <p:txBody>
          <a:bodyPr/>
          <a:lstStyle/>
          <a:p>
            <a:r>
              <a:rPr lang="en-US" dirty="0"/>
              <a:t>Subscription and portal access template</a:t>
            </a:r>
          </a:p>
        </p:txBody>
      </p:sp>
      <p:sp>
        <p:nvSpPr>
          <p:cNvPr id="4" name="Content Placeholder 3">
            <a:extLst>
              <a:ext uri="{FF2B5EF4-FFF2-40B4-BE49-F238E27FC236}">
                <a16:creationId xmlns:a16="http://schemas.microsoft.com/office/drawing/2014/main" id="{E60E11A8-48BE-4E6C-9087-09DF4C35723D}"/>
              </a:ext>
            </a:extLst>
          </p:cNvPr>
          <p:cNvSpPr txBox="1">
            <a:spLocks/>
          </p:cNvSpPr>
          <p:nvPr/>
        </p:nvSpPr>
        <p:spPr>
          <a:xfrm>
            <a:off x="6172200" y="1825625"/>
            <a:ext cx="5181600" cy="4351338"/>
          </a:xfrm>
          <a:prstGeom prst="rect">
            <a:avLst/>
          </a:prstGeom>
        </p:spPr>
        <p:txBody>
          <a:bodyPr>
            <a:normAutofit fontScale="77500" lnSpcReduction="2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Account admin provisions subscriptions</a:t>
            </a:r>
          </a:p>
          <a:p>
            <a:pPr marL="0" indent="0">
              <a:buNone/>
            </a:pPr>
            <a:r>
              <a:rPr lang="en-US" dirty="0"/>
              <a:t>Service Admin has 1:1 mapping with subscription</a:t>
            </a:r>
          </a:p>
          <a:p>
            <a:pPr marL="0" indent="0">
              <a:buNone/>
            </a:pPr>
            <a:r>
              <a:rPr lang="en-US" dirty="0"/>
              <a:t>Each type of environment can have up to 10 co-admins.</a:t>
            </a:r>
          </a:p>
          <a:p>
            <a:pPr marL="0" indent="0">
              <a:buNone/>
            </a:pPr>
            <a:endParaRPr lang="en-US" dirty="0"/>
          </a:p>
          <a:p>
            <a:pPr marL="0" indent="0">
              <a:buNone/>
            </a:pPr>
            <a:r>
              <a:rPr lang="en-US" dirty="0"/>
              <a:t>Benefits:</a:t>
            </a:r>
          </a:p>
          <a:p>
            <a:pPr marL="342900" lvl="1" indent="0">
              <a:buNone/>
            </a:pPr>
            <a:r>
              <a:rPr lang="en-US" dirty="0"/>
              <a:t>Control access per environment</a:t>
            </a:r>
          </a:p>
          <a:p>
            <a:pPr marL="342900" lvl="1" indent="0">
              <a:buNone/>
            </a:pPr>
            <a:r>
              <a:rPr lang="en-US" dirty="0"/>
              <a:t>Avoid accidental deployment and config changes</a:t>
            </a:r>
          </a:p>
          <a:p>
            <a:pPr marL="342900" lvl="1" indent="0">
              <a:buNone/>
            </a:pPr>
            <a:r>
              <a:rPr lang="en-US" dirty="0"/>
              <a:t>Monitor and control usage.</a:t>
            </a:r>
          </a:p>
        </p:txBody>
      </p:sp>
      <p:graphicFrame>
        <p:nvGraphicFramePr>
          <p:cNvPr id="5" name="Content Placeholder 4">
            <a:extLst>
              <a:ext uri="{FF2B5EF4-FFF2-40B4-BE49-F238E27FC236}">
                <a16:creationId xmlns:a16="http://schemas.microsoft.com/office/drawing/2014/main" id="{B6163B75-1CA5-4780-88D7-1B3E555DB7D8}"/>
              </a:ext>
            </a:extLst>
          </p:cNvPr>
          <p:cNvGraphicFramePr>
            <a:graphicFrameLocks/>
          </p:cNvGraphicFramePr>
          <p:nvPr>
            <p:extLst/>
          </p:nvPr>
        </p:nvGraphicFramePr>
        <p:xfrm>
          <a:off x="838200" y="1825624"/>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706035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17A2E3-9093-4535-A286-2C1D9EC3E492}"/>
              </a:ext>
            </a:extLst>
          </p:cNvPr>
          <p:cNvSpPr>
            <a:spLocks noGrp="1"/>
          </p:cNvSpPr>
          <p:nvPr>
            <p:ph type="body" sz="quarter" idx="10"/>
          </p:nvPr>
        </p:nvSpPr>
        <p:spPr>
          <a:xfrm>
            <a:off x="274638" y="1212850"/>
            <a:ext cx="11887200" cy="3188565"/>
          </a:xfrm>
        </p:spPr>
        <p:txBody>
          <a:bodyPr/>
          <a:lstStyle/>
          <a:p>
            <a:pPr marL="0" indent="0">
              <a:buNone/>
            </a:pPr>
            <a:r>
              <a:rPr lang="en-US" dirty="0"/>
              <a:t>Give access to a user to pause or scale an instance.</a:t>
            </a:r>
          </a:p>
          <a:p>
            <a:pPr marL="342900" lvl="1" indent="0">
              <a:buNone/>
            </a:pPr>
            <a:r>
              <a:rPr lang="en-US" dirty="0"/>
              <a:t>SQL DB contributor</a:t>
            </a:r>
          </a:p>
          <a:p>
            <a:pPr marL="342900" lvl="1" indent="0">
              <a:buNone/>
            </a:pPr>
            <a:endParaRPr lang="en-US" dirty="0"/>
          </a:p>
          <a:p>
            <a:pPr marL="0" indent="0">
              <a:buNone/>
            </a:pPr>
            <a:r>
              <a:rPr lang="en-US" dirty="0"/>
              <a:t>Allow a client to view portal information on their DW instance</a:t>
            </a:r>
          </a:p>
          <a:p>
            <a:pPr marL="342900" lvl="1" indent="0">
              <a:buNone/>
            </a:pPr>
            <a:r>
              <a:rPr lang="en-US" dirty="0"/>
              <a:t>Microsoft.ResourceHealth/availabilityStatuses/read</a:t>
            </a:r>
          </a:p>
        </p:txBody>
      </p:sp>
      <p:sp>
        <p:nvSpPr>
          <p:cNvPr id="3" name="Title 2">
            <a:extLst>
              <a:ext uri="{FF2B5EF4-FFF2-40B4-BE49-F238E27FC236}">
                <a16:creationId xmlns:a16="http://schemas.microsoft.com/office/drawing/2014/main" id="{FA152D9A-889D-454B-A600-6E8BE3335A20}"/>
              </a:ext>
            </a:extLst>
          </p:cNvPr>
          <p:cNvSpPr>
            <a:spLocks noGrp="1"/>
          </p:cNvSpPr>
          <p:nvPr>
            <p:ph type="title"/>
          </p:nvPr>
        </p:nvSpPr>
        <p:spPr/>
        <p:txBody>
          <a:bodyPr/>
          <a:lstStyle/>
          <a:p>
            <a:r>
              <a:rPr lang="en-US" dirty="0"/>
              <a:t>SQL DW - Portal access scenarios</a:t>
            </a:r>
          </a:p>
        </p:txBody>
      </p:sp>
    </p:spTree>
    <p:extLst>
      <p:ext uri="{BB962C8B-B14F-4D97-AF65-F5344CB8AC3E}">
        <p14:creationId xmlns:p14="http://schemas.microsoft.com/office/powerpoint/2010/main" val="23018131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296754311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C28862-453E-4E9F-B960-F481B2493115}"/>
              </a:ext>
            </a:extLst>
          </p:cNvPr>
          <p:cNvSpPr>
            <a:spLocks noGrp="1"/>
          </p:cNvSpPr>
          <p:nvPr>
            <p:ph type="title"/>
          </p:nvPr>
        </p:nvSpPr>
        <p:spPr>
          <a:xfrm>
            <a:off x="274639" y="295274"/>
            <a:ext cx="11889564" cy="917575"/>
          </a:xfrm>
        </p:spPr>
        <p:txBody>
          <a:bodyPr/>
          <a:lstStyle/>
          <a:p>
            <a:r>
              <a:rPr lang="en-US" dirty="0"/>
              <a:t>SQL DW Security</a:t>
            </a:r>
          </a:p>
        </p:txBody>
      </p:sp>
      <p:cxnSp>
        <p:nvCxnSpPr>
          <p:cNvPr id="24" name="Straight Connector 23">
            <a:extLst>
              <a:ext uri="{FF2B5EF4-FFF2-40B4-BE49-F238E27FC236}">
                <a16:creationId xmlns:a16="http://schemas.microsoft.com/office/drawing/2014/main" id="{F8E810DB-F46B-435D-8B25-CF6C679C9806}"/>
              </a:ext>
            </a:extLst>
          </p:cNvPr>
          <p:cNvCxnSpPr>
            <a:cxnSpLocks/>
          </p:cNvCxnSpPr>
          <p:nvPr/>
        </p:nvCxnSpPr>
        <p:spPr>
          <a:xfrm>
            <a:off x="-30163" y="3529913"/>
            <a:ext cx="12435840" cy="0"/>
          </a:xfrm>
          <a:prstGeom prst="line">
            <a:avLst/>
          </a:prstGeom>
          <a:ln w="254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1B048DC4-374F-4765-B88B-482E4966BD4A}"/>
              </a:ext>
            </a:extLst>
          </p:cNvPr>
          <p:cNvGrpSpPr/>
          <p:nvPr/>
        </p:nvGrpSpPr>
        <p:grpSpPr>
          <a:xfrm>
            <a:off x="579437" y="1326449"/>
            <a:ext cx="1077330" cy="1512824"/>
            <a:chOff x="1112837" y="1435211"/>
            <a:chExt cx="1077330" cy="1512824"/>
          </a:xfrm>
        </p:grpSpPr>
        <p:pic>
          <p:nvPicPr>
            <p:cNvPr id="26" name="Picture 25">
              <a:extLst>
                <a:ext uri="{FF2B5EF4-FFF2-40B4-BE49-F238E27FC236}">
                  <a16:creationId xmlns:a16="http://schemas.microsoft.com/office/drawing/2014/main" id="{283F3BF1-D483-4DB2-8F14-C23365773DE8}"/>
                </a:ext>
              </a:extLst>
            </p:cNvPr>
            <p:cNvPicPr>
              <a:picLocks noChangeAspect="1"/>
            </p:cNvPicPr>
            <p:nvPr/>
          </p:nvPicPr>
          <p:blipFill>
            <a:blip r:embed="rId3"/>
            <a:stretch>
              <a:fillRect/>
            </a:stretch>
          </p:blipFill>
          <p:spPr>
            <a:xfrm>
              <a:off x="1178507" y="1435211"/>
              <a:ext cx="963200" cy="981812"/>
            </a:xfrm>
            <a:prstGeom prst="rect">
              <a:avLst/>
            </a:prstGeom>
          </p:spPr>
        </p:pic>
        <p:sp>
          <p:nvSpPr>
            <p:cNvPr id="28" name="TextBox 27">
              <a:extLst>
                <a:ext uri="{FF2B5EF4-FFF2-40B4-BE49-F238E27FC236}">
                  <a16:creationId xmlns:a16="http://schemas.microsoft.com/office/drawing/2014/main" id="{677AF2C5-C770-444B-A8DA-0CBE87D75EB6}"/>
                </a:ext>
              </a:extLst>
            </p:cNvPr>
            <p:cNvSpPr txBox="1"/>
            <p:nvPr/>
          </p:nvSpPr>
          <p:spPr>
            <a:xfrm>
              <a:off x="1112837" y="2424815"/>
              <a:ext cx="1077330" cy="523220"/>
            </a:xfrm>
            <a:prstGeom prst="rect">
              <a:avLst/>
            </a:prstGeom>
            <a:noFill/>
          </p:spPr>
          <p:txBody>
            <a:bodyPr wrap="square" rtlCol="0">
              <a:spAutoFit/>
            </a:bodyPr>
            <a:lstStyle/>
            <a:p>
              <a:r>
                <a:rPr lang="en-US" sz="1400" dirty="0"/>
                <a:t>AAD &amp;</a:t>
              </a:r>
            </a:p>
            <a:p>
              <a:r>
                <a:rPr lang="en-US" sz="1400" dirty="0"/>
                <a:t>Univ. Auth.</a:t>
              </a:r>
            </a:p>
          </p:txBody>
        </p:sp>
      </p:grpSp>
      <p:grpSp>
        <p:nvGrpSpPr>
          <p:cNvPr id="2" name="Group 1">
            <a:extLst>
              <a:ext uri="{FF2B5EF4-FFF2-40B4-BE49-F238E27FC236}">
                <a16:creationId xmlns:a16="http://schemas.microsoft.com/office/drawing/2014/main" id="{37C8166B-039C-4079-90EF-1E06F0E3DB03}"/>
              </a:ext>
            </a:extLst>
          </p:cNvPr>
          <p:cNvGrpSpPr/>
          <p:nvPr/>
        </p:nvGrpSpPr>
        <p:grpSpPr>
          <a:xfrm>
            <a:off x="5963525" y="1142087"/>
            <a:ext cx="1206612" cy="1881548"/>
            <a:chOff x="9037637" y="1142087"/>
            <a:chExt cx="1206612" cy="1881548"/>
          </a:xfrm>
        </p:grpSpPr>
        <p:pic>
          <p:nvPicPr>
            <p:cNvPr id="31" name="Picture 30">
              <a:extLst>
                <a:ext uri="{FF2B5EF4-FFF2-40B4-BE49-F238E27FC236}">
                  <a16:creationId xmlns:a16="http://schemas.microsoft.com/office/drawing/2014/main" id="{B7654284-7E04-4301-AF0E-CBD5E1058C8C}"/>
                </a:ext>
              </a:extLst>
            </p:cNvPr>
            <p:cNvPicPr>
              <a:picLocks noChangeAspect="1"/>
            </p:cNvPicPr>
            <p:nvPr/>
          </p:nvPicPr>
          <p:blipFill>
            <a:blip r:embed="rId4"/>
            <a:stretch>
              <a:fillRect/>
            </a:stretch>
          </p:blipFill>
          <p:spPr>
            <a:xfrm>
              <a:off x="9068469" y="1142087"/>
              <a:ext cx="1175780" cy="1140682"/>
            </a:xfrm>
            <a:prstGeom prst="rect">
              <a:avLst/>
            </a:prstGeom>
          </p:spPr>
        </p:pic>
        <p:sp>
          <p:nvSpPr>
            <p:cNvPr id="32" name="TextBox 31">
              <a:extLst>
                <a:ext uri="{FF2B5EF4-FFF2-40B4-BE49-F238E27FC236}">
                  <a16:creationId xmlns:a16="http://schemas.microsoft.com/office/drawing/2014/main" id="{27F4CD80-376C-4F30-9EE5-E9A4F4889CE0}"/>
                </a:ext>
              </a:extLst>
            </p:cNvPr>
            <p:cNvSpPr txBox="1"/>
            <p:nvPr/>
          </p:nvSpPr>
          <p:spPr>
            <a:xfrm>
              <a:off x="9037637" y="2284971"/>
              <a:ext cx="1206612" cy="738664"/>
            </a:xfrm>
            <a:prstGeom prst="rect">
              <a:avLst/>
            </a:prstGeom>
            <a:noFill/>
          </p:spPr>
          <p:txBody>
            <a:bodyPr wrap="square" rtlCol="0">
              <a:spAutoFit/>
            </a:bodyPr>
            <a:lstStyle/>
            <a:p>
              <a:r>
                <a:rPr lang="en-US" sz="1400" dirty="0"/>
                <a:t>Auditing &amp;</a:t>
              </a:r>
            </a:p>
            <a:p>
              <a:r>
                <a:rPr lang="en-US" sz="1400" dirty="0"/>
                <a:t>Threat Detection</a:t>
              </a:r>
            </a:p>
          </p:txBody>
        </p:sp>
      </p:grpSp>
      <p:grpSp>
        <p:nvGrpSpPr>
          <p:cNvPr id="13" name="Group 12">
            <a:extLst>
              <a:ext uri="{FF2B5EF4-FFF2-40B4-BE49-F238E27FC236}">
                <a16:creationId xmlns:a16="http://schemas.microsoft.com/office/drawing/2014/main" id="{B6192EAC-0585-42B2-A255-9CBC565FB3E7}"/>
              </a:ext>
            </a:extLst>
          </p:cNvPr>
          <p:cNvGrpSpPr/>
          <p:nvPr/>
        </p:nvGrpSpPr>
        <p:grpSpPr>
          <a:xfrm>
            <a:off x="5640234" y="4895753"/>
            <a:ext cx="1164533" cy="1777044"/>
            <a:chOff x="8123237" y="4411662"/>
            <a:chExt cx="1164533" cy="1777044"/>
          </a:xfrm>
        </p:grpSpPr>
        <p:pic>
          <p:nvPicPr>
            <p:cNvPr id="33" name="Picture 32">
              <a:extLst>
                <a:ext uri="{FF2B5EF4-FFF2-40B4-BE49-F238E27FC236}">
                  <a16:creationId xmlns:a16="http://schemas.microsoft.com/office/drawing/2014/main" id="{8D1EBDEF-6066-4F23-9D8F-2ED2C9F6650E}"/>
                </a:ext>
              </a:extLst>
            </p:cNvPr>
            <p:cNvPicPr>
              <a:picLocks noChangeAspect="1"/>
            </p:cNvPicPr>
            <p:nvPr/>
          </p:nvPicPr>
          <p:blipFill>
            <a:blip r:embed="rId5"/>
            <a:stretch>
              <a:fillRect/>
            </a:stretch>
          </p:blipFill>
          <p:spPr>
            <a:xfrm>
              <a:off x="8123237" y="4411662"/>
              <a:ext cx="1164533" cy="1465706"/>
            </a:xfrm>
            <a:prstGeom prst="rect">
              <a:avLst/>
            </a:prstGeom>
          </p:spPr>
        </p:pic>
        <p:sp>
          <p:nvSpPr>
            <p:cNvPr id="34" name="TextBox 33">
              <a:extLst>
                <a:ext uri="{FF2B5EF4-FFF2-40B4-BE49-F238E27FC236}">
                  <a16:creationId xmlns:a16="http://schemas.microsoft.com/office/drawing/2014/main" id="{D585963D-BE9C-43E4-9074-040F5CC19DDB}"/>
                </a:ext>
              </a:extLst>
            </p:cNvPr>
            <p:cNvSpPr txBox="1"/>
            <p:nvPr/>
          </p:nvSpPr>
          <p:spPr>
            <a:xfrm>
              <a:off x="8128794" y="5880929"/>
              <a:ext cx="1158975" cy="307777"/>
            </a:xfrm>
            <a:prstGeom prst="rect">
              <a:avLst/>
            </a:prstGeom>
            <a:noFill/>
          </p:spPr>
          <p:txBody>
            <a:bodyPr wrap="square" rtlCol="0">
              <a:spAutoFit/>
            </a:bodyPr>
            <a:lstStyle/>
            <a:p>
              <a:pPr algn="ctr"/>
              <a:r>
                <a:rPr lang="en-US" sz="1400" dirty="0"/>
                <a:t>DDM</a:t>
              </a:r>
            </a:p>
          </p:txBody>
        </p:sp>
      </p:grpSp>
      <p:grpSp>
        <p:nvGrpSpPr>
          <p:cNvPr id="5" name="Group 4">
            <a:extLst>
              <a:ext uri="{FF2B5EF4-FFF2-40B4-BE49-F238E27FC236}">
                <a16:creationId xmlns:a16="http://schemas.microsoft.com/office/drawing/2014/main" id="{D6168459-A7ED-4EBD-AAEB-01F8B9DC1C42}"/>
              </a:ext>
            </a:extLst>
          </p:cNvPr>
          <p:cNvGrpSpPr/>
          <p:nvPr/>
        </p:nvGrpSpPr>
        <p:grpSpPr>
          <a:xfrm>
            <a:off x="2407691" y="1379959"/>
            <a:ext cx="960712" cy="1405805"/>
            <a:chOff x="3962125" y="1409383"/>
            <a:chExt cx="960712" cy="1405805"/>
          </a:xfrm>
        </p:grpSpPr>
        <p:pic>
          <p:nvPicPr>
            <p:cNvPr id="35" name="Picture 34">
              <a:extLst>
                <a:ext uri="{FF2B5EF4-FFF2-40B4-BE49-F238E27FC236}">
                  <a16:creationId xmlns:a16="http://schemas.microsoft.com/office/drawing/2014/main" id="{8234BCA1-2346-41F2-BE2E-CA9B3CFEC90D}"/>
                </a:ext>
              </a:extLst>
            </p:cNvPr>
            <p:cNvPicPr>
              <a:picLocks noChangeAspect="1"/>
            </p:cNvPicPr>
            <p:nvPr/>
          </p:nvPicPr>
          <p:blipFill>
            <a:blip r:embed="rId6"/>
            <a:stretch>
              <a:fillRect/>
            </a:stretch>
          </p:blipFill>
          <p:spPr>
            <a:xfrm>
              <a:off x="3962125" y="1409383"/>
              <a:ext cx="960712" cy="1069179"/>
            </a:xfrm>
            <a:prstGeom prst="rect">
              <a:avLst/>
            </a:prstGeom>
          </p:spPr>
        </p:pic>
        <p:sp>
          <p:nvSpPr>
            <p:cNvPr id="36" name="TextBox 35">
              <a:extLst>
                <a:ext uri="{FF2B5EF4-FFF2-40B4-BE49-F238E27FC236}">
                  <a16:creationId xmlns:a16="http://schemas.microsoft.com/office/drawing/2014/main" id="{1605308C-3E51-40AB-BEC3-446C4F596488}"/>
                </a:ext>
              </a:extLst>
            </p:cNvPr>
            <p:cNvSpPr txBox="1"/>
            <p:nvPr/>
          </p:nvSpPr>
          <p:spPr>
            <a:xfrm>
              <a:off x="4179887" y="2476634"/>
              <a:ext cx="590550" cy="338554"/>
            </a:xfrm>
            <a:prstGeom prst="rect">
              <a:avLst/>
            </a:prstGeom>
            <a:noFill/>
          </p:spPr>
          <p:txBody>
            <a:bodyPr wrap="square" rtlCol="0">
              <a:spAutoFit/>
            </a:bodyPr>
            <a:lstStyle/>
            <a:p>
              <a:pPr algn="ctr"/>
              <a:r>
                <a:rPr lang="en-US" sz="1600" dirty="0"/>
                <a:t>TDE</a:t>
              </a:r>
            </a:p>
          </p:txBody>
        </p:sp>
      </p:grpSp>
      <p:grpSp>
        <p:nvGrpSpPr>
          <p:cNvPr id="11" name="Group 10">
            <a:extLst>
              <a:ext uri="{FF2B5EF4-FFF2-40B4-BE49-F238E27FC236}">
                <a16:creationId xmlns:a16="http://schemas.microsoft.com/office/drawing/2014/main" id="{8E6F43CB-DE2D-47A3-912F-27CDC1BB2B40}"/>
              </a:ext>
            </a:extLst>
          </p:cNvPr>
          <p:cNvGrpSpPr/>
          <p:nvPr/>
        </p:nvGrpSpPr>
        <p:grpSpPr>
          <a:xfrm>
            <a:off x="5600502" y="3079127"/>
            <a:ext cx="1174509" cy="1486597"/>
            <a:chOff x="3475037" y="4411662"/>
            <a:chExt cx="1174509" cy="1486597"/>
          </a:xfrm>
        </p:grpSpPr>
        <p:sp>
          <p:nvSpPr>
            <p:cNvPr id="30" name="TextBox 29">
              <a:extLst>
                <a:ext uri="{FF2B5EF4-FFF2-40B4-BE49-F238E27FC236}">
                  <a16:creationId xmlns:a16="http://schemas.microsoft.com/office/drawing/2014/main" id="{9734CEBE-248A-4E50-9423-116A43DA293B}"/>
                </a:ext>
              </a:extLst>
            </p:cNvPr>
            <p:cNvSpPr txBox="1"/>
            <p:nvPr/>
          </p:nvSpPr>
          <p:spPr>
            <a:xfrm>
              <a:off x="3475037" y="5590482"/>
              <a:ext cx="1155398" cy="307777"/>
            </a:xfrm>
            <a:prstGeom prst="rect">
              <a:avLst/>
            </a:prstGeom>
            <a:noFill/>
          </p:spPr>
          <p:txBody>
            <a:bodyPr wrap="square" rtlCol="0">
              <a:spAutoFit/>
            </a:bodyPr>
            <a:lstStyle/>
            <a:p>
              <a:pPr algn="ctr"/>
              <a:r>
                <a:rPr lang="en-US" sz="1400" dirty="0"/>
                <a:t>VNET</a:t>
              </a:r>
            </a:p>
          </p:txBody>
        </p:sp>
        <p:pic>
          <p:nvPicPr>
            <p:cNvPr id="37" name="Picture 36">
              <a:extLst>
                <a:ext uri="{FF2B5EF4-FFF2-40B4-BE49-F238E27FC236}">
                  <a16:creationId xmlns:a16="http://schemas.microsoft.com/office/drawing/2014/main" id="{07AA2C88-2028-4DCC-B1C9-ABAD98BEAA31}"/>
                </a:ext>
              </a:extLst>
            </p:cNvPr>
            <p:cNvPicPr>
              <a:picLocks noChangeAspect="1"/>
            </p:cNvPicPr>
            <p:nvPr/>
          </p:nvPicPr>
          <p:blipFill>
            <a:blip r:embed="rId7"/>
            <a:stretch>
              <a:fillRect/>
            </a:stretch>
          </p:blipFill>
          <p:spPr>
            <a:xfrm>
              <a:off x="3475037" y="4411662"/>
              <a:ext cx="1174509" cy="1179382"/>
            </a:xfrm>
            <a:prstGeom prst="rect">
              <a:avLst/>
            </a:prstGeom>
          </p:spPr>
        </p:pic>
      </p:grpSp>
      <p:grpSp>
        <p:nvGrpSpPr>
          <p:cNvPr id="4" name="Group 3">
            <a:extLst>
              <a:ext uri="{FF2B5EF4-FFF2-40B4-BE49-F238E27FC236}">
                <a16:creationId xmlns:a16="http://schemas.microsoft.com/office/drawing/2014/main" id="{43833214-A96E-4C32-9FB2-8BB3BA934C67}"/>
              </a:ext>
            </a:extLst>
          </p:cNvPr>
          <p:cNvGrpSpPr/>
          <p:nvPr/>
        </p:nvGrpSpPr>
        <p:grpSpPr>
          <a:xfrm>
            <a:off x="4119327" y="1328673"/>
            <a:ext cx="1093274" cy="1508376"/>
            <a:chOff x="7056437" y="1236797"/>
            <a:chExt cx="1093274" cy="1508376"/>
          </a:xfrm>
        </p:grpSpPr>
        <p:pic>
          <p:nvPicPr>
            <p:cNvPr id="29" name="Picture 28">
              <a:extLst>
                <a:ext uri="{FF2B5EF4-FFF2-40B4-BE49-F238E27FC236}">
                  <a16:creationId xmlns:a16="http://schemas.microsoft.com/office/drawing/2014/main" id="{4F09962A-7A6B-44C9-8221-C7945D7B537B}"/>
                </a:ext>
              </a:extLst>
            </p:cNvPr>
            <p:cNvPicPr>
              <a:picLocks noChangeAspect="1"/>
            </p:cNvPicPr>
            <p:nvPr/>
          </p:nvPicPr>
          <p:blipFill>
            <a:blip r:embed="rId8"/>
            <a:stretch>
              <a:fillRect/>
            </a:stretch>
          </p:blipFill>
          <p:spPr>
            <a:xfrm>
              <a:off x="7123112" y="1236797"/>
              <a:ext cx="1026599" cy="1200599"/>
            </a:xfrm>
            <a:prstGeom prst="rect">
              <a:avLst/>
            </a:prstGeom>
          </p:spPr>
        </p:pic>
        <p:sp>
          <p:nvSpPr>
            <p:cNvPr id="38" name="TextBox 37">
              <a:extLst>
                <a:ext uri="{FF2B5EF4-FFF2-40B4-BE49-F238E27FC236}">
                  <a16:creationId xmlns:a16="http://schemas.microsoft.com/office/drawing/2014/main" id="{DA0FAE62-C6B3-4004-BD90-FF4CC8C2F909}"/>
                </a:ext>
              </a:extLst>
            </p:cNvPr>
            <p:cNvSpPr txBox="1"/>
            <p:nvPr/>
          </p:nvSpPr>
          <p:spPr>
            <a:xfrm>
              <a:off x="7056437" y="2437396"/>
              <a:ext cx="1093274" cy="307777"/>
            </a:xfrm>
            <a:prstGeom prst="rect">
              <a:avLst/>
            </a:prstGeom>
            <a:noFill/>
          </p:spPr>
          <p:txBody>
            <a:bodyPr wrap="square" rtlCol="0">
              <a:spAutoFit/>
            </a:bodyPr>
            <a:lstStyle/>
            <a:p>
              <a:pPr algn="ctr"/>
              <a:r>
                <a:rPr lang="en-US" sz="1400" dirty="0"/>
                <a:t>Firewall</a:t>
              </a:r>
            </a:p>
          </p:txBody>
        </p:sp>
      </p:grpSp>
      <p:grpSp>
        <p:nvGrpSpPr>
          <p:cNvPr id="14" name="Group 13">
            <a:extLst>
              <a:ext uri="{FF2B5EF4-FFF2-40B4-BE49-F238E27FC236}">
                <a16:creationId xmlns:a16="http://schemas.microsoft.com/office/drawing/2014/main" id="{FD9A398B-9C99-457A-B121-B5F8CA51E3DB}"/>
              </a:ext>
            </a:extLst>
          </p:cNvPr>
          <p:cNvGrpSpPr/>
          <p:nvPr/>
        </p:nvGrpSpPr>
        <p:grpSpPr>
          <a:xfrm>
            <a:off x="9636219" y="4870889"/>
            <a:ext cx="1154018" cy="1826773"/>
            <a:chOff x="10245819" y="4411662"/>
            <a:chExt cx="1154018" cy="1826773"/>
          </a:xfrm>
        </p:grpSpPr>
        <p:pic>
          <p:nvPicPr>
            <p:cNvPr id="39" name="Picture 38">
              <a:extLst>
                <a:ext uri="{FF2B5EF4-FFF2-40B4-BE49-F238E27FC236}">
                  <a16:creationId xmlns:a16="http://schemas.microsoft.com/office/drawing/2014/main" id="{8BEE33B4-9C63-4C9F-BF73-35E71E6B6EAC}"/>
                </a:ext>
              </a:extLst>
            </p:cNvPr>
            <p:cNvPicPr>
              <a:picLocks noChangeAspect="1"/>
            </p:cNvPicPr>
            <p:nvPr/>
          </p:nvPicPr>
          <p:blipFill>
            <a:blip r:embed="rId9"/>
            <a:stretch>
              <a:fillRect/>
            </a:stretch>
          </p:blipFill>
          <p:spPr>
            <a:xfrm>
              <a:off x="10256837" y="4411662"/>
              <a:ext cx="1143000" cy="1297459"/>
            </a:xfrm>
            <a:prstGeom prst="rect">
              <a:avLst/>
            </a:prstGeom>
          </p:spPr>
        </p:pic>
        <p:sp>
          <p:nvSpPr>
            <p:cNvPr id="40" name="TextBox 39">
              <a:extLst>
                <a:ext uri="{FF2B5EF4-FFF2-40B4-BE49-F238E27FC236}">
                  <a16:creationId xmlns:a16="http://schemas.microsoft.com/office/drawing/2014/main" id="{69726621-5AB9-413F-A770-889C95DFA808}"/>
                </a:ext>
              </a:extLst>
            </p:cNvPr>
            <p:cNvSpPr txBox="1"/>
            <p:nvPr/>
          </p:nvSpPr>
          <p:spPr>
            <a:xfrm>
              <a:off x="10245819" y="5715215"/>
              <a:ext cx="1001617" cy="523220"/>
            </a:xfrm>
            <a:prstGeom prst="rect">
              <a:avLst/>
            </a:prstGeom>
            <a:noFill/>
          </p:spPr>
          <p:txBody>
            <a:bodyPr wrap="square" rtlCol="0">
              <a:spAutoFit/>
            </a:bodyPr>
            <a:lstStyle/>
            <a:p>
              <a:r>
                <a:rPr lang="en-US" sz="1400" dirty="0"/>
                <a:t>Always Encrypted</a:t>
              </a:r>
            </a:p>
          </p:txBody>
        </p:sp>
      </p:grpSp>
      <p:grpSp>
        <p:nvGrpSpPr>
          <p:cNvPr id="12" name="Group 11">
            <a:extLst>
              <a:ext uri="{FF2B5EF4-FFF2-40B4-BE49-F238E27FC236}">
                <a16:creationId xmlns:a16="http://schemas.microsoft.com/office/drawing/2014/main" id="{3767A10B-F503-4D65-BD59-EC0A9A662AA3}"/>
              </a:ext>
            </a:extLst>
          </p:cNvPr>
          <p:cNvGrpSpPr/>
          <p:nvPr/>
        </p:nvGrpSpPr>
        <p:grpSpPr>
          <a:xfrm>
            <a:off x="1265237" y="5240043"/>
            <a:ext cx="1701244" cy="1088464"/>
            <a:chOff x="5355193" y="4711324"/>
            <a:chExt cx="1701244" cy="1088464"/>
          </a:xfrm>
        </p:grpSpPr>
        <p:pic>
          <p:nvPicPr>
            <p:cNvPr id="41" name="Picture 40">
              <a:extLst>
                <a:ext uri="{FF2B5EF4-FFF2-40B4-BE49-F238E27FC236}">
                  <a16:creationId xmlns:a16="http://schemas.microsoft.com/office/drawing/2014/main" id="{22BA6487-5C18-4D2C-841C-D7CBD9B4F78F}"/>
                </a:ext>
              </a:extLst>
            </p:cNvPr>
            <p:cNvPicPr>
              <a:picLocks noChangeAspect="1"/>
            </p:cNvPicPr>
            <p:nvPr/>
          </p:nvPicPr>
          <p:blipFill>
            <a:blip r:embed="rId10"/>
            <a:stretch>
              <a:fillRect/>
            </a:stretch>
          </p:blipFill>
          <p:spPr>
            <a:xfrm>
              <a:off x="5355193" y="4711324"/>
              <a:ext cx="1701244" cy="749762"/>
            </a:xfrm>
            <a:prstGeom prst="rect">
              <a:avLst/>
            </a:prstGeom>
          </p:spPr>
        </p:pic>
        <p:sp>
          <p:nvSpPr>
            <p:cNvPr id="42" name="TextBox 41">
              <a:extLst>
                <a:ext uri="{FF2B5EF4-FFF2-40B4-BE49-F238E27FC236}">
                  <a16:creationId xmlns:a16="http://schemas.microsoft.com/office/drawing/2014/main" id="{CF67E453-EC5E-461E-89C3-FA04354DCBF7}"/>
                </a:ext>
              </a:extLst>
            </p:cNvPr>
            <p:cNvSpPr txBox="1"/>
            <p:nvPr/>
          </p:nvSpPr>
          <p:spPr>
            <a:xfrm>
              <a:off x="5355193" y="5492011"/>
              <a:ext cx="1701243" cy="307777"/>
            </a:xfrm>
            <a:prstGeom prst="rect">
              <a:avLst/>
            </a:prstGeom>
            <a:noFill/>
          </p:spPr>
          <p:txBody>
            <a:bodyPr wrap="square" rtlCol="0">
              <a:spAutoFit/>
            </a:bodyPr>
            <a:lstStyle/>
            <a:p>
              <a:pPr algn="ctr"/>
              <a:r>
                <a:rPr lang="en-US" sz="1400" dirty="0"/>
                <a:t>RLS</a:t>
              </a:r>
            </a:p>
          </p:txBody>
        </p:sp>
      </p:grpSp>
      <p:sp>
        <p:nvSpPr>
          <p:cNvPr id="22" name="TextBox 21">
            <a:extLst>
              <a:ext uri="{FF2B5EF4-FFF2-40B4-BE49-F238E27FC236}">
                <a16:creationId xmlns:a16="http://schemas.microsoft.com/office/drawing/2014/main" id="{43BA7174-F357-4719-A64D-43FAAB9ABD1A}"/>
              </a:ext>
            </a:extLst>
          </p:cNvPr>
          <p:cNvSpPr txBox="1"/>
          <p:nvPr/>
        </p:nvSpPr>
        <p:spPr>
          <a:xfrm>
            <a:off x="107006" y="3091378"/>
            <a:ext cx="1237903" cy="369332"/>
          </a:xfrm>
          <a:prstGeom prst="rect">
            <a:avLst/>
          </a:prstGeom>
          <a:noFill/>
        </p:spPr>
        <p:txBody>
          <a:bodyPr wrap="none" rtlCol="0">
            <a:spAutoFit/>
          </a:bodyPr>
          <a:lstStyle/>
          <a:p>
            <a:r>
              <a:rPr lang="en-US" dirty="0"/>
              <a:t>Supported</a:t>
            </a:r>
          </a:p>
        </p:txBody>
      </p:sp>
      <p:sp>
        <p:nvSpPr>
          <p:cNvPr id="23" name="TextBox 22">
            <a:extLst>
              <a:ext uri="{FF2B5EF4-FFF2-40B4-BE49-F238E27FC236}">
                <a16:creationId xmlns:a16="http://schemas.microsoft.com/office/drawing/2014/main" id="{EF128D4A-525E-4F3E-948B-55B0DA3243C3}"/>
              </a:ext>
            </a:extLst>
          </p:cNvPr>
          <p:cNvSpPr txBox="1"/>
          <p:nvPr/>
        </p:nvSpPr>
        <p:spPr>
          <a:xfrm>
            <a:off x="103534" y="3585130"/>
            <a:ext cx="1675523" cy="369332"/>
          </a:xfrm>
          <a:prstGeom prst="rect">
            <a:avLst/>
          </a:prstGeom>
          <a:noFill/>
        </p:spPr>
        <p:txBody>
          <a:bodyPr wrap="none" rtlCol="0">
            <a:spAutoFit/>
          </a:bodyPr>
          <a:lstStyle/>
          <a:p>
            <a:r>
              <a:rPr lang="en-US" dirty="0"/>
              <a:t>Not Supported</a:t>
            </a:r>
          </a:p>
        </p:txBody>
      </p:sp>
      <p:grpSp>
        <p:nvGrpSpPr>
          <p:cNvPr id="7" name="Group 6">
            <a:extLst>
              <a:ext uri="{FF2B5EF4-FFF2-40B4-BE49-F238E27FC236}">
                <a16:creationId xmlns:a16="http://schemas.microsoft.com/office/drawing/2014/main" id="{69C1009B-630F-4B79-A979-E751C1EA6394}"/>
              </a:ext>
            </a:extLst>
          </p:cNvPr>
          <p:cNvGrpSpPr/>
          <p:nvPr/>
        </p:nvGrpSpPr>
        <p:grpSpPr>
          <a:xfrm>
            <a:off x="10246580" y="1277607"/>
            <a:ext cx="1835114" cy="1610509"/>
            <a:chOff x="10779980" y="1363880"/>
            <a:chExt cx="1835114" cy="1610509"/>
          </a:xfrm>
        </p:grpSpPr>
        <p:pic>
          <p:nvPicPr>
            <p:cNvPr id="43" name="Picture 42">
              <a:extLst>
                <a:ext uri="{FF2B5EF4-FFF2-40B4-BE49-F238E27FC236}">
                  <a16:creationId xmlns:a16="http://schemas.microsoft.com/office/drawing/2014/main" id="{D83DABDA-DEA7-49DA-B573-73B090CC724D}"/>
                </a:ext>
              </a:extLst>
            </p:cNvPr>
            <p:cNvPicPr>
              <a:picLocks noChangeAspect="1"/>
            </p:cNvPicPr>
            <p:nvPr/>
          </p:nvPicPr>
          <p:blipFill>
            <a:blip r:embed="rId11"/>
            <a:stretch>
              <a:fillRect/>
            </a:stretch>
          </p:blipFill>
          <p:spPr>
            <a:xfrm>
              <a:off x="10779980" y="1363880"/>
              <a:ext cx="1835114" cy="1295375"/>
            </a:xfrm>
            <a:prstGeom prst="rect">
              <a:avLst/>
            </a:prstGeom>
            <a:solidFill>
              <a:schemeClr val="bg1"/>
            </a:solidFill>
          </p:spPr>
        </p:pic>
        <p:sp>
          <p:nvSpPr>
            <p:cNvPr id="44" name="TextBox 43">
              <a:extLst>
                <a:ext uri="{FF2B5EF4-FFF2-40B4-BE49-F238E27FC236}">
                  <a16:creationId xmlns:a16="http://schemas.microsoft.com/office/drawing/2014/main" id="{30DCBC0D-7035-4E93-A42D-004C7B163F56}"/>
                </a:ext>
              </a:extLst>
            </p:cNvPr>
            <p:cNvSpPr txBox="1"/>
            <p:nvPr/>
          </p:nvSpPr>
          <p:spPr>
            <a:xfrm>
              <a:off x="10994690" y="2666612"/>
              <a:ext cx="1374777" cy="307777"/>
            </a:xfrm>
            <a:prstGeom prst="rect">
              <a:avLst/>
            </a:prstGeom>
            <a:noFill/>
          </p:spPr>
          <p:txBody>
            <a:bodyPr wrap="square" rtlCol="0">
              <a:spAutoFit/>
            </a:bodyPr>
            <a:lstStyle/>
            <a:p>
              <a:pPr algn="ctr"/>
              <a:r>
                <a:rPr lang="en-US" sz="1400" dirty="0"/>
                <a:t>AKV for TDE</a:t>
              </a:r>
            </a:p>
          </p:txBody>
        </p:sp>
      </p:grpSp>
      <p:grpSp>
        <p:nvGrpSpPr>
          <p:cNvPr id="10" name="Group 9">
            <a:extLst>
              <a:ext uri="{FF2B5EF4-FFF2-40B4-BE49-F238E27FC236}">
                <a16:creationId xmlns:a16="http://schemas.microsoft.com/office/drawing/2014/main" id="{A400A683-3F6B-4C4F-A0DC-C379B654D630}"/>
              </a:ext>
            </a:extLst>
          </p:cNvPr>
          <p:cNvGrpSpPr/>
          <p:nvPr/>
        </p:nvGrpSpPr>
        <p:grpSpPr>
          <a:xfrm>
            <a:off x="7921061" y="1528056"/>
            <a:ext cx="1574597" cy="1109611"/>
            <a:chOff x="8914277" y="284735"/>
            <a:chExt cx="1574597" cy="1109611"/>
          </a:xfrm>
        </p:grpSpPr>
        <p:pic>
          <p:nvPicPr>
            <p:cNvPr id="9" name="Picture 8">
              <a:extLst>
                <a:ext uri="{FF2B5EF4-FFF2-40B4-BE49-F238E27FC236}">
                  <a16:creationId xmlns:a16="http://schemas.microsoft.com/office/drawing/2014/main" id="{659DE9B8-9933-4C33-BA3E-0110EF18C97A}"/>
                </a:ext>
              </a:extLst>
            </p:cNvPr>
            <p:cNvPicPr>
              <a:picLocks noChangeAspect="1"/>
            </p:cNvPicPr>
            <p:nvPr/>
          </p:nvPicPr>
          <p:blipFill>
            <a:blip r:embed="rId12"/>
            <a:stretch>
              <a:fillRect/>
            </a:stretch>
          </p:blipFill>
          <p:spPr>
            <a:xfrm>
              <a:off x="8914277" y="284735"/>
              <a:ext cx="1574597" cy="749808"/>
            </a:xfrm>
            <a:prstGeom prst="rect">
              <a:avLst/>
            </a:prstGeom>
          </p:spPr>
        </p:pic>
        <p:sp>
          <p:nvSpPr>
            <p:cNvPr id="46" name="TextBox 45">
              <a:extLst>
                <a:ext uri="{FF2B5EF4-FFF2-40B4-BE49-F238E27FC236}">
                  <a16:creationId xmlns:a16="http://schemas.microsoft.com/office/drawing/2014/main" id="{E9E12BA9-C6F5-42CF-946B-AB37056E02C0}"/>
                </a:ext>
              </a:extLst>
            </p:cNvPr>
            <p:cNvSpPr txBox="1"/>
            <p:nvPr/>
          </p:nvSpPr>
          <p:spPr>
            <a:xfrm>
              <a:off x="9013966" y="1086569"/>
              <a:ext cx="1374777" cy="307777"/>
            </a:xfrm>
            <a:prstGeom prst="rect">
              <a:avLst/>
            </a:prstGeom>
            <a:noFill/>
          </p:spPr>
          <p:txBody>
            <a:bodyPr wrap="square" rtlCol="0">
              <a:spAutoFit/>
            </a:bodyPr>
            <a:lstStyle/>
            <a:p>
              <a:pPr algn="ctr"/>
              <a:r>
                <a:rPr lang="en-US" sz="1400" dirty="0"/>
                <a:t>CLS</a:t>
              </a:r>
            </a:p>
          </p:txBody>
        </p:sp>
      </p:grpSp>
    </p:spTree>
    <p:extLst>
      <p:ext uri="{BB962C8B-B14F-4D97-AF65-F5344CB8AC3E}">
        <p14:creationId xmlns:p14="http://schemas.microsoft.com/office/powerpoint/2010/main" val="41460331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253068" y="4179275"/>
            <a:ext cx="3936565" cy="1556666"/>
          </a:xfrm>
          <a:prstGeom prst="rect">
            <a:avLst/>
          </a:prstGeom>
          <a:noFill/>
        </p:spPr>
        <p:txBody>
          <a:bodyPr wrap="square" lIns="182854" tIns="146283" rIns="182854" bIns="146283" rtlCol="0">
            <a:spAutoFit/>
          </a:bodyPr>
          <a:lstStyle/>
          <a:p>
            <a:pPr marL="342834" indent="-342834" defTabSz="932563">
              <a:lnSpc>
                <a:spcPct val="90000"/>
              </a:lnSpc>
              <a:spcAft>
                <a:spcPts val="600"/>
              </a:spcAft>
              <a:buFont typeface="Arial" panose="020B0604020202020204" pitchFamily="34" charset="0"/>
              <a:buChar char="•"/>
            </a:pPr>
            <a:r>
              <a:rPr lang="en-US" sz="1599" dirty="0">
                <a:gradFill>
                  <a:gsLst>
                    <a:gs pos="2917">
                      <a:srgbClr val="505050"/>
                    </a:gs>
                    <a:gs pos="30000">
                      <a:srgbClr val="505050"/>
                    </a:gs>
                  </a:gsLst>
                  <a:lin ang="5400000" scaled="0"/>
                </a:gradFill>
              </a:rPr>
              <a:t>Access restriction logic resides in the database engine</a:t>
            </a:r>
          </a:p>
          <a:p>
            <a:pPr marL="342834" indent="-342834" defTabSz="932563">
              <a:lnSpc>
                <a:spcPct val="90000"/>
              </a:lnSpc>
              <a:spcAft>
                <a:spcPts val="600"/>
              </a:spcAft>
              <a:buFont typeface="Arial" panose="020B0604020202020204" pitchFamily="34" charset="0"/>
              <a:buChar char="•"/>
            </a:pPr>
            <a:r>
              <a:rPr lang="en-US" sz="1599" dirty="0">
                <a:gradFill>
                  <a:gsLst>
                    <a:gs pos="2917">
                      <a:srgbClr val="505050"/>
                    </a:gs>
                    <a:gs pos="30000">
                      <a:srgbClr val="505050"/>
                    </a:gs>
                  </a:gsLst>
                  <a:lin ang="5400000" scaled="0"/>
                </a:gradFill>
              </a:rPr>
              <a:t>No need to re-design data warehouse</a:t>
            </a:r>
          </a:p>
          <a:p>
            <a:pPr defTabSz="932563">
              <a:lnSpc>
                <a:spcPct val="90000"/>
              </a:lnSpc>
              <a:spcAft>
                <a:spcPts val="600"/>
              </a:spcAft>
            </a:pPr>
            <a:endParaRPr lang="en-US" sz="1599" dirty="0">
              <a:gradFill>
                <a:gsLst>
                  <a:gs pos="2917">
                    <a:srgbClr val="505050"/>
                  </a:gs>
                  <a:gs pos="30000">
                    <a:srgbClr val="505050"/>
                  </a:gs>
                </a:gsLst>
                <a:lin ang="5400000" scaled="0"/>
              </a:gradFill>
            </a:endParaRPr>
          </a:p>
        </p:txBody>
      </p:sp>
      <p:graphicFrame>
        <p:nvGraphicFramePr>
          <p:cNvPr id="11" name="Diagram 10"/>
          <p:cNvGraphicFramePr/>
          <p:nvPr>
            <p:extLst>
              <p:ext uri="{D42A27DB-BD31-4B8C-83A1-F6EECF244321}">
                <p14:modId xmlns:p14="http://schemas.microsoft.com/office/powerpoint/2010/main" val="2382069647"/>
              </p:ext>
            </p:extLst>
          </p:nvPr>
        </p:nvGraphicFramePr>
        <p:xfrm>
          <a:off x="526054" y="1654476"/>
          <a:ext cx="11444357" cy="21545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5" name="TextBox 54"/>
          <p:cNvSpPr txBox="1"/>
          <p:nvPr/>
        </p:nvSpPr>
        <p:spPr>
          <a:xfrm>
            <a:off x="8275637" y="4179275"/>
            <a:ext cx="4114800" cy="1335195"/>
          </a:xfrm>
          <a:prstGeom prst="rect">
            <a:avLst/>
          </a:prstGeom>
          <a:noFill/>
        </p:spPr>
        <p:txBody>
          <a:bodyPr wrap="square" lIns="182854" tIns="146283" rIns="182854" bIns="146283" rtlCol="0">
            <a:spAutoFit/>
          </a:bodyPr>
          <a:lstStyle/>
          <a:p>
            <a:pPr marL="342834" indent="-342834" defTabSz="932563">
              <a:lnSpc>
                <a:spcPct val="90000"/>
              </a:lnSpc>
              <a:spcAft>
                <a:spcPts val="600"/>
              </a:spcAft>
              <a:buFont typeface="Arial" panose="020B0604020202020204" pitchFamily="34" charset="0"/>
              <a:buChar char="•"/>
            </a:pPr>
            <a:r>
              <a:rPr lang="en-US" sz="1599" dirty="0">
                <a:gradFill>
                  <a:gsLst>
                    <a:gs pos="2917">
                      <a:srgbClr val="505050"/>
                    </a:gs>
                    <a:gs pos="30000">
                      <a:srgbClr val="505050"/>
                    </a:gs>
                  </a:gsLst>
                  <a:lin ang="5400000" scaled="0"/>
                </a:gradFill>
                <a:latin typeface="Segoe UI"/>
              </a:rPr>
              <a:t>Removes the need to introduce views </a:t>
            </a:r>
          </a:p>
          <a:p>
            <a:pPr marL="342834" indent="-342834" defTabSz="932563">
              <a:lnSpc>
                <a:spcPct val="90000"/>
              </a:lnSpc>
              <a:spcAft>
                <a:spcPts val="600"/>
              </a:spcAft>
              <a:buFont typeface="Arial" panose="020B0604020202020204" pitchFamily="34" charset="0"/>
              <a:buChar char="•"/>
            </a:pPr>
            <a:r>
              <a:rPr lang="en-US" sz="1599" dirty="0">
                <a:gradFill>
                  <a:gsLst>
                    <a:gs pos="2917">
                      <a:srgbClr val="505050"/>
                    </a:gs>
                    <a:gs pos="30000">
                      <a:srgbClr val="505050"/>
                    </a:gs>
                  </a:gsLst>
                  <a:lin ang="5400000" scaled="0"/>
                </a:gradFill>
                <a:latin typeface="Segoe UI"/>
              </a:rPr>
              <a:t>Removes the need to add logic into application tier</a:t>
            </a:r>
          </a:p>
          <a:p>
            <a:pPr marL="342834" indent="-342834" defTabSz="932563">
              <a:lnSpc>
                <a:spcPct val="90000"/>
              </a:lnSpc>
              <a:spcAft>
                <a:spcPts val="600"/>
              </a:spcAft>
              <a:buFont typeface="Arial" panose="020B0604020202020204" pitchFamily="34" charset="0"/>
              <a:buChar char="•"/>
            </a:pPr>
            <a:r>
              <a:rPr lang="en-US" sz="1599" dirty="0">
                <a:gradFill>
                  <a:gsLst>
                    <a:gs pos="2917">
                      <a:srgbClr val="505050"/>
                    </a:gs>
                    <a:gs pos="30000">
                      <a:srgbClr val="505050"/>
                    </a:gs>
                  </a:gsLst>
                  <a:lin ang="5400000" scaled="0"/>
                </a:gradFill>
                <a:latin typeface="Segoe UI"/>
              </a:rPr>
              <a:t>Implement using familiar T-SQL</a:t>
            </a:r>
          </a:p>
        </p:txBody>
      </p:sp>
      <p:sp>
        <p:nvSpPr>
          <p:cNvPr id="7" name="Left Brace 6"/>
          <p:cNvSpPr/>
          <p:nvPr/>
        </p:nvSpPr>
        <p:spPr>
          <a:xfrm rot="16200000" flipH="1">
            <a:off x="6027737" y="-2598295"/>
            <a:ext cx="381001" cy="7840137"/>
          </a:xfrm>
          <a:prstGeom prst="leftBrace">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defTabSz="932563"/>
            <a:endParaRPr lang="en-US" dirty="0">
              <a:solidFill>
                <a:srgbClr val="505050"/>
              </a:solidFill>
              <a:latin typeface="Segoe UI"/>
            </a:endParaRPr>
          </a:p>
        </p:txBody>
      </p:sp>
      <p:sp>
        <p:nvSpPr>
          <p:cNvPr id="26" name="TextBox 25">
            <a:extLst>
              <a:ext uri="{FF2B5EF4-FFF2-40B4-BE49-F238E27FC236}">
                <a16:creationId xmlns:a16="http://schemas.microsoft.com/office/drawing/2014/main" id="{B2E107D3-305E-4DB6-99D1-14F6C7D06F6F}"/>
              </a:ext>
            </a:extLst>
          </p:cNvPr>
          <p:cNvSpPr txBox="1"/>
          <p:nvPr/>
        </p:nvSpPr>
        <p:spPr>
          <a:xfrm>
            <a:off x="230499" y="4179275"/>
            <a:ext cx="3936565" cy="738365"/>
          </a:xfrm>
          <a:prstGeom prst="rect">
            <a:avLst/>
          </a:prstGeom>
          <a:noFill/>
        </p:spPr>
        <p:txBody>
          <a:bodyPr wrap="square" lIns="182854" tIns="146283" rIns="182854" bIns="146283" rtlCol="0">
            <a:spAutoFit/>
          </a:bodyPr>
          <a:lstStyle/>
          <a:p>
            <a:pPr marL="342834" indent="-342834" defTabSz="932563">
              <a:lnSpc>
                <a:spcPct val="90000"/>
              </a:lnSpc>
              <a:spcAft>
                <a:spcPts val="600"/>
              </a:spcAft>
              <a:buFont typeface="Arial" panose="020B0604020202020204" pitchFamily="34" charset="0"/>
              <a:buChar char="•"/>
            </a:pPr>
            <a:r>
              <a:rPr lang="en-US" sz="1599" dirty="0">
                <a:gradFill>
                  <a:gsLst>
                    <a:gs pos="2917">
                      <a:srgbClr val="505050"/>
                    </a:gs>
                    <a:gs pos="30000">
                      <a:srgbClr val="505050"/>
                    </a:gs>
                  </a:gsLst>
                  <a:lin ang="5400000" scaled="0"/>
                </a:gradFill>
                <a:latin typeface="Segoe UI"/>
              </a:rPr>
              <a:t>Fine-grained access control over table columns</a:t>
            </a:r>
          </a:p>
        </p:txBody>
      </p:sp>
      <p:sp>
        <p:nvSpPr>
          <p:cNvPr id="28" name="Title 4">
            <a:extLst>
              <a:ext uri="{FF2B5EF4-FFF2-40B4-BE49-F238E27FC236}">
                <a16:creationId xmlns:a16="http://schemas.microsoft.com/office/drawing/2014/main" id="{44FCF60A-1C5C-4960-AA3E-35246DF94B5D}"/>
              </a:ext>
            </a:extLst>
          </p:cNvPr>
          <p:cNvSpPr txBox="1">
            <a:spLocks/>
          </p:cNvSpPr>
          <p:nvPr/>
        </p:nvSpPr>
        <p:spPr>
          <a:xfrm>
            <a:off x="526054" y="373062"/>
            <a:ext cx="11756857" cy="768959"/>
          </a:xfrm>
          <a:prstGeom prst="rect">
            <a:avLst/>
          </a:prstGeom>
        </p:spPr>
        <p:txBody>
          <a:bodyPr vert="horz" wrap="square" lIns="0"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2951" algn="ctr">
              <a:defRPr/>
            </a:pPr>
            <a:r>
              <a:rPr lang="en-US" dirty="0"/>
              <a:t>Column-Level Security</a:t>
            </a:r>
          </a:p>
        </p:txBody>
      </p:sp>
    </p:spTree>
    <p:extLst>
      <p:ext uri="{BB962C8B-B14F-4D97-AF65-F5344CB8AC3E}">
        <p14:creationId xmlns:p14="http://schemas.microsoft.com/office/powerpoint/2010/main" val="65362291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81590" y="373062"/>
            <a:ext cx="11756857" cy="768959"/>
          </a:xfrm>
        </p:spPr>
        <p:txBody>
          <a:bodyPr vert="horz" wrap="square" lIns="0" tIns="91427" rIns="146283" bIns="91427" rtlCol="0" anchor="t">
            <a:noAutofit/>
          </a:bodyPr>
          <a:lstStyle/>
          <a:p>
            <a:pPr marL="12951" algn="ctr">
              <a:defRPr/>
            </a:pPr>
            <a:r>
              <a:rPr lang="en-US" dirty="0"/>
              <a:t>Column-Level Security</a:t>
            </a:r>
          </a:p>
        </p:txBody>
      </p:sp>
      <p:cxnSp>
        <p:nvCxnSpPr>
          <p:cNvPr id="11" name="Straight Connector 10"/>
          <p:cNvCxnSpPr/>
          <p:nvPr/>
        </p:nvCxnSpPr>
        <p:spPr>
          <a:xfrm>
            <a:off x="478541" y="1212933"/>
            <a:ext cx="11445812"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E896A49-6BFB-43DA-84E8-BEFDCF6B8E9A}"/>
              </a:ext>
            </a:extLst>
          </p:cNvPr>
          <p:cNvPicPr>
            <a:picLocks noChangeAspect="1"/>
          </p:cNvPicPr>
          <p:nvPr/>
        </p:nvPicPr>
        <p:blipFill>
          <a:blip r:embed="rId3"/>
          <a:stretch>
            <a:fillRect/>
          </a:stretch>
        </p:blipFill>
        <p:spPr>
          <a:xfrm>
            <a:off x="581590" y="2469876"/>
            <a:ext cx="5255647" cy="2514600"/>
          </a:xfrm>
          <a:prstGeom prst="rect">
            <a:avLst/>
          </a:prstGeom>
        </p:spPr>
      </p:pic>
      <p:sp>
        <p:nvSpPr>
          <p:cNvPr id="3" name="TextBox 2">
            <a:extLst>
              <a:ext uri="{FF2B5EF4-FFF2-40B4-BE49-F238E27FC236}">
                <a16:creationId xmlns:a16="http://schemas.microsoft.com/office/drawing/2014/main" id="{371F891F-AF37-49F7-9745-DBF96B6F679B}"/>
              </a:ext>
            </a:extLst>
          </p:cNvPr>
          <p:cNvSpPr txBox="1"/>
          <p:nvPr/>
        </p:nvSpPr>
        <p:spPr>
          <a:xfrm>
            <a:off x="6218237" y="1889033"/>
            <a:ext cx="5706116" cy="2388346"/>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Financial firms allow only account managers to have access to customer SSN and other PII data.</a:t>
            </a:r>
          </a:p>
          <a:p>
            <a:pPr marL="809271" lvl="1" indent="-342900">
              <a:lnSpc>
                <a:spcPct val="90000"/>
              </a:lnSpc>
              <a:spcAft>
                <a:spcPts val="600"/>
              </a:spcAft>
              <a:buFont typeface="Wingdings" panose="05000000000000000000" pitchFamily="2" charset="2"/>
              <a:buChar char="§"/>
            </a:pPr>
            <a:endParaRPr lang="en-US" sz="20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Health care providers allow only doctors and nurses to have access to sensitive medical records.</a:t>
            </a:r>
          </a:p>
        </p:txBody>
      </p:sp>
      <p:sp>
        <p:nvSpPr>
          <p:cNvPr id="7" name="TextBox 6">
            <a:extLst>
              <a:ext uri="{FF2B5EF4-FFF2-40B4-BE49-F238E27FC236}">
                <a16:creationId xmlns:a16="http://schemas.microsoft.com/office/drawing/2014/main" id="{F5C2BF71-7AC4-4965-B9AC-BE097DB8A739}"/>
              </a:ext>
            </a:extLst>
          </p:cNvPr>
          <p:cNvSpPr txBox="1"/>
          <p:nvPr/>
        </p:nvSpPr>
        <p:spPr>
          <a:xfrm>
            <a:off x="7556156" y="1263876"/>
            <a:ext cx="3030279" cy="396609"/>
          </a:xfrm>
          <a:prstGeom prst="rect">
            <a:avLst/>
          </a:prstGeom>
          <a:noFill/>
        </p:spPr>
        <p:txBody>
          <a:bodyPr wrap="square" lIns="46598" tIns="65236" rIns="93194" bIns="152080" rtlCol="0">
            <a:no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93170" defTabSz="949589"/>
            <a:r>
              <a:rPr lang="en-US" sz="2000" dirty="0">
                <a:solidFill>
                  <a:schemeClr val="tx1"/>
                </a:solidFill>
              </a:rPr>
              <a:t>Scenarios</a:t>
            </a:r>
          </a:p>
        </p:txBody>
      </p:sp>
      <p:sp>
        <p:nvSpPr>
          <p:cNvPr id="8" name="TextBox 7">
            <a:extLst>
              <a:ext uri="{FF2B5EF4-FFF2-40B4-BE49-F238E27FC236}">
                <a16:creationId xmlns:a16="http://schemas.microsoft.com/office/drawing/2014/main" id="{4288F1C2-862C-4E2F-8DB1-23368BBCD03B}"/>
              </a:ext>
            </a:extLst>
          </p:cNvPr>
          <p:cNvSpPr txBox="1"/>
          <p:nvPr/>
        </p:nvSpPr>
        <p:spPr>
          <a:xfrm>
            <a:off x="7556156" y="4505927"/>
            <a:ext cx="3030279" cy="396609"/>
          </a:xfrm>
          <a:prstGeom prst="rect">
            <a:avLst/>
          </a:prstGeom>
          <a:noFill/>
        </p:spPr>
        <p:txBody>
          <a:bodyPr wrap="square" lIns="46598" tIns="65236" rIns="93194" bIns="152080" rtlCol="0">
            <a:no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93170" defTabSz="949589"/>
            <a:r>
              <a:rPr lang="en-US" sz="2000" dirty="0">
                <a:solidFill>
                  <a:schemeClr val="tx1"/>
                </a:solidFill>
              </a:rPr>
              <a:t>Implementation</a:t>
            </a:r>
          </a:p>
        </p:txBody>
      </p:sp>
      <p:sp>
        <p:nvSpPr>
          <p:cNvPr id="10" name="TextBox 9">
            <a:extLst>
              <a:ext uri="{FF2B5EF4-FFF2-40B4-BE49-F238E27FC236}">
                <a16:creationId xmlns:a16="http://schemas.microsoft.com/office/drawing/2014/main" id="{C10EFE12-49D5-4BBE-93DB-9AC319716F42}"/>
              </a:ext>
            </a:extLst>
          </p:cNvPr>
          <p:cNvSpPr txBox="1"/>
          <p:nvPr/>
        </p:nvSpPr>
        <p:spPr>
          <a:xfrm>
            <a:off x="6401437" y="5131083"/>
            <a:ext cx="5937010" cy="1126462"/>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GRANT SELECT on </a:t>
            </a:r>
            <a:r>
              <a:rPr lang="en-US" sz="2000" dirty="0" err="1">
                <a:gradFill>
                  <a:gsLst>
                    <a:gs pos="2917">
                      <a:schemeClr val="tx1"/>
                    </a:gs>
                    <a:gs pos="30000">
                      <a:schemeClr val="tx1"/>
                    </a:gs>
                  </a:gsLst>
                  <a:lin ang="5400000" scaled="0"/>
                </a:gradFill>
              </a:rPr>
              <a:t>dbo.Customers</a:t>
            </a:r>
            <a:r>
              <a:rPr lang="en-US" sz="2000" dirty="0">
                <a:gradFill>
                  <a:gsLst>
                    <a:gs pos="2917">
                      <a:schemeClr val="tx1"/>
                    </a:gs>
                    <a:gs pos="30000">
                      <a:schemeClr val="tx1"/>
                    </a:gs>
                  </a:gsLst>
                  <a:lin ang="5400000" scaled="0"/>
                </a:gradFill>
              </a:rPr>
              <a:t> (</a:t>
            </a:r>
            <a:r>
              <a:rPr lang="en-US" sz="2000" dirty="0" err="1">
                <a:gradFill>
                  <a:gsLst>
                    <a:gs pos="2917">
                      <a:schemeClr val="tx1"/>
                    </a:gs>
                    <a:gs pos="30000">
                      <a:schemeClr val="tx1"/>
                    </a:gs>
                  </a:gsLst>
                  <a:lin ang="5400000" scaled="0"/>
                </a:gradFill>
              </a:rPr>
              <a:t>CustomerId</a:t>
            </a:r>
            <a:r>
              <a:rPr lang="en-US" sz="2000" dirty="0">
                <a:gradFill>
                  <a:gsLst>
                    <a:gs pos="2917">
                      <a:schemeClr val="tx1"/>
                    </a:gs>
                    <a:gs pos="30000">
                      <a:schemeClr val="tx1"/>
                    </a:gs>
                  </a:gsLst>
                  <a:lin ang="5400000" scaled="0"/>
                </a:gradFill>
              </a:rPr>
              <a:t>, FirstName, </a:t>
            </a:r>
            <a:r>
              <a:rPr lang="en-US" sz="2000" dirty="0" err="1">
                <a:gradFill>
                  <a:gsLst>
                    <a:gs pos="2917">
                      <a:schemeClr val="tx1"/>
                    </a:gs>
                    <a:gs pos="30000">
                      <a:schemeClr val="tx1"/>
                    </a:gs>
                  </a:gsLst>
                  <a:lin ang="5400000" scaled="0"/>
                </a:gradFill>
              </a:rPr>
              <a:t>LastName</a:t>
            </a:r>
            <a:r>
              <a:rPr lang="en-US" sz="2000" dirty="0">
                <a:gradFill>
                  <a:gsLst>
                    <a:gs pos="2917">
                      <a:schemeClr val="tx1"/>
                    </a:gs>
                    <a:gs pos="30000">
                      <a:schemeClr val="tx1"/>
                    </a:gs>
                  </a:gsLst>
                  <a:lin ang="5400000" scaled="0"/>
                </a:gradFill>
              </a:rPr>
              <a:t>) to </a:t>
            </a:r>
            <a:r>
              <a:rPr lang="en-US" sz="2000" dirty="0" err="1">
                <a:gradFill>
                  <a:gsLst>
                    <a:gs pos="2917">
                      <a:schemeClr val="tx1"/>
                    </a:gs>
                    <a:gs pos="30000">
                      <a:schemeClr val="tx1"/>
                    </a:gs>
                  </a:gsLst>
                  <a:lin ang="5400000" scaled="0"/>
                </a:gradFill>
              </a:rPr>
              <a:t>ContractEmp</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690800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 (AAD)</a:t>
            </a:r>
          </a:p>
        </p:txBody>
      </p:sp>
    </p:spTree>
    <p:extLst>
      <p:ext uri="{BB962C8B-B14F-4D97-AF65-F5344CB8AC3E}">
        <p14:creationId xmlns:p14="http://schemas.microsoft.com/office/powerpoint/2010/main" val="366570448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CLS Demo</a:t>
            </a:r>
          </a:p>
        </p:txBody>
      </p:sp>
    </p:spTree>
    <p:extLst>
      <p:ext uri="{BB962C8B-B14F-4D97-AF65-F5344CB8AC3E}">
        <p14:creationId xmlns:p14="http://schemas.microsoft.com/office/powerpoint/2010/main" val="106586915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15E735-6D37-4A14-915D-B69D5CE67D88}"/>
              </a:ext>
            </a:extLst>
          </p:cNvPr>
          <p:cNvSpPr>
            <a:spLocks noGrp="1"/>
          </p:cNvSpPr>
          <p:nvPr>
            <p:ph type="body" sz="quarter" idx="10"/>
          </p:nvPr>
        </p:nvSpPr>
        <p:spPr>
          <a:xfrm>
            <a:off x="274638" y="1212850"/>
            <a:ext cx="11887200" cy="4690515"/>
          </a:xfrm>
        </p:spPr>
        <p:txBody>
          <a:bodyPr/>
          <a:lstStyle/>
          <a:p>
            <a:pPr marL="0" indent="0">
              <a:buNone/>
            </a:pPr>
            <a:r>
              <a:rPr lang="en-US" dirty="0"/>
              <a:t>Local security and compliance teams may not allow opening of outgoing connections to port 1433 from on premises machines</a:t>
            </a:r>
          </a:p>
          <a:p>
            <a:pPr marL="0" indent="0">
              <a:buNone/>
            </a:pPr>
            <a:endParaRPr lang="en-US" dirty="0"/>
          </a:p>
          <a:p>
            <a:pPr marL="0" indent="0">
              <a:buNone/>
            </a:pPr>
            <a:r>
              <a:rPr lang="en-US" dirty="0"/>
              <a:t>There are two workarounds for SSMS:</a:t>
            </a:r>
          </a:p>
          <a:p>
            <a:pPr marL="457200" lvl="1" indent="0">
              <a:buNone/>
            </a:pPr>
            <a:r>
              <a:rPr lang="en-US" dirty="0"/>
              <a:t>Run SSMS in </a:t>
            </a:r>
            <a:r>
              <a:rPr lang="en-US" dirty="0">
                <a:hlinkClick r:id="rId2"/>
              </a:rPr>
              <a:t>Remote Desktop Services</a:t>
            </a:r>
            <a:endParaRPr lang="en-US" dirty="0"/>
          </a:p>
          <a:p>
            <a:pPr marL="571500" lvl="2" indent="0">
              <a:buNone/>
            </a:pPr>
            <a:r>
              <a:rPr lang="en-US" dirty="0"/>
              <a:t>	OTS solution, leverage out of the box.</a:t>
            </a:r>
          </a:p>
          <a:p>
            <a:pPr marL="457200" lvl="1" indent="0">
              <a:buNone/>
            </a:pPr>
            <a:r>
              <a:rPr lang="en-US" dirty="0"/>
              <a:t>Leverage a </a:t>
            </a:r>
            <a:r>
              <a:rPr lang="en-US" dirty="0">
                <a:hlinkClick r:id="rId3"/>
              </a:rPr>
              <a:t>port-bridge</a:t>
            </a:r>
            <a:r>
              <a:rPr lang="en-US" dirty="0"/>
              <a:t> solution.</a:t>
            </a:r>
          </a:p>
          <a:p>
            <a:pPr marL="571500" lvl="2" indent="0">
              <a:buNone/>
            </a:pPr>
            <a:r>
              <a:rPr lang="en-US" dirty="0"/>
              <a:t>	Custom solution, with flexibility</a:t>
            </a:r>
          </a:p>
        </p:txBody>
      </p:sp>
      <p:sp>
        <p:nvSpPr>
          <p:cNvPr id="3" name="Title 2">
            <a:extLst>
              <a:ext uri="{FF2B5EF4-FFF2-40B4-BE49-F238E27FC236}">
                <a16:creationId xmlns:a16="http://schemas.microsoft.com/office/drawing/2014/main" id="{9C204BB1-93F7-40AC-A032-382905886DCC}"/>
              </a:ext>
            </a:extLst>
          </p:cNvPr>
          <p:cNvSpPr>
            <a:spLocks noGrp="1"/>
          </p:cNvSpPr>
          <p:nvPr>
            <p:ph type="title"/>
          </p:nvPr>
        </p:nvSpPr>
        <p:spPr/>
        <p:txBody>
          <a:bodyPr/>
          <a:lstStyle/>
          <a:p>
            <a:r>
              <a:rPr lang="en-US" dirty="0"/>
              <a:t>Running SSMS without port 1433 opened</a:t>
            </a:r>
          </a:p>
        </p:txBody>
      </p:sp>
    </p:spTree>
    <p:extLst>
      <p:ext uri="{BB962C8B-B14F-4D97-AF65-F5344CB8AC3E}">
        <p14:creationId xmlns:p14="http://schemas.microsoft.com/office/powerpoint/2010/main" val="406313039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a:t>
            </a:r>
            <a:r>
              <a:rPr lang="en-US"/>
              <a:t>in summary</a:t>
            </a:r>
            <a:endParaRPr lang="en-US" dirty="0"/>
          </a:p>
        </p:txBody>
      </p:sp>
    </p:spTree>
    <p:extLst>
      <p:ext uri="{BB962C8B-B14F-4D97-AF65-F5344CB8AC3E}">
        <p14:creationId xmlns:p14="http://schemas.microsoft.com/office/powerpoint/2010/main" val="289046150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213A01-629B-4580-AEE3-A61369EF7CD4}"/>
              </a:ext>
            </a:extLst>
          </p:cNvPr>
          <p:cNvSpPr>
            <a:spLocks noGrp="1"/>
          </p:cNvSpPr>
          <p:nvPr>
            <p:ph type="body" sz="quarter" idx="10"/>
          </p:nvPr>
        </p:nvSpPr>
        <p:spPr>
          <a:xfrm>
            <a:off x="274638" y="1212850"/>
            <a:ext cx="11887200" cy="5909310"/>
          </a:xfrm>
        </p:spPr>
        <p:txBody>
          <a:bodyPr/>
          <a:lstStyle/>
          <a:p>
            <a:pPr marL="0" indent="0">
              <a:buNone/>
            </a:pPr>
            <a:r>
              <a:rPr lang="en-US" dirty="0"/>
              <a:t>Address security concerns and sign-offs during POC phase.</a:t>
            </a:r>
          </a:p>
          <a:p>
            <a:pPr marL="0" indent="0">
              <a:buNone/>
            </a:pPr>
            <a:r>
              <a:rPr lang="en-US" dirty="0"/>
              <a:t>Look for these “maturity markers” when interacting with Enterprise customers:</a:t>
            </a:r>
          </a:p>
          <a:p>
            <a:pPr marL="0" indent="0">
              <a:buNone/>
            </a:pPr>
            <a:r>
              <a:rPr lang="en-US" dirty="0"/>
              <a:t>	AAD Federation</a:t>
            </a:r>
          </a:p>
          <a:p>
            <a:pPr marL="0" indent="0">
              <a:buNone/>
            </a:pPr>
            <a:r>
              <a:rPr lang="en-US" dirty="0"/>
              <a:t>	ExpressRoute in place</a:t>
            </a:r>
          </a:p>
          <a:p>
            <a:pPr marL="0" indent="0">
              <a:buNone/>
            </a:pPr>
            <a:r>
              <a:rPr lang="en-US" dirty="0"/>
              <a:t>	Secured Network</a:t>
            </a:r>
          </a:p>
          <a:p>
            <a:pPr marL="0" indent="0">
              <a:buNone/>
            </a:pPr>
            <a:r>
              <a:rPr lang="en-US" dirty="0"/>
              <a:t>	Proper portal access</a:t>
            </a:r>
          </a:p>
          <a:p>
            <a:pPr marL="0" indent="0">
              <a:buNone/>
            </a:pPr>
            <a:endParaRPr lang="en-US" dirty="0"/>
          </a:p>
        </p:txBody>
      </p:sp>
      <p:sp>
        <p:nvSpPr>
          <p:cNvPr id="3" name="Title 2">
            <a:extLst>
              <a:ext uri="{FF2B5EF4-FFF2-40B4-BE49-F238E27FC236}">
                <a16:creationId xmlns:a16="http://schemas.microsoft.com/office/drawing/2014/main" id="{52CA426E-F4E3-436E-81E3-7D2DDC0FA74D}"/>
              </a:ext>
            </a:extLst>
          </p:cNvPr>
          <p:cNvSpPr>
            <a:spLocks noGrp="1"/>
          </p:cNvSpPr>
          <p:nvPr>
            <p:ph type="title"/>
          </p:nvPr>
        </p:nvSpPr>
        <p:spPr/>
        <p:txBody>
          <a:bodyPr/>
          <a:lstStyle/>
          <a:p>
            <a:r>
              <a:rPr lang="en-US" dirty="0"/>
              <a:t>Best Practices</a:t>
            </a:r>
          </a:p>
        </p:txBody>
      </p:sp>
    </p:spTree>
    <p:extLst>
      <p:ext uri="{BB962C8B-B14F-4D97-AF65-F5344CB8AC3E}">
        <p14:creationId xmlns:p14="http://schemas.microsoft.com/office/powerpoint/2010/main" val="155156320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dirty="0"/>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76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chemeClr val="tx1"/>
                </a:solidFill>
              </a:rPr>
              <a:t>What is Azure Active Directory</a:t>
            </a:r>
          </a:p>
        </p:txBody>
      </p:sp>
      <p:cxnSp>
        <p:nvCxnSpPr>
          <p:cNvPr id="266" name="Straight Arrow Connector 265"/>
          <p:cNvCxnSpPr/>
          <p:nvPr/>
        </p:nvCxnSpPr>
        <p:spPr>
          <a:xfrm flipH="1">
            <a:off x="7524652" y="4635789"/>
            <a:ext cx="1025891" cy="0"/>
          </a:xfrm>
          <a:prstGeom prst="straightConnector1">
            <a:avLst/>
          </a:prstGeom>
          <a:ln w="28575" cap="rnd">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p:cNvCxnSpPr/>
          <p:nvPr/>
        </p:nvCxnSpPr>
        <p:spPr>
          <a:xfrm>
            <a:off x="7370632" y="4401103"/>
            <a:ext cx="1319027" cy="0"/>
          </a:xfrm>
          <a:prstGeom prst="straightConnector1">
            <a:avLst/>
          </a:prstGeom>
          <a:ln w="28575" cap="rnd">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a:cxnSpLocks/>
          </p:cNvCxnSpPr>
          <p:nvPr/>
        </p:nvCxnSpPr>
        <p:spPr>
          <a:xfrm flipH="1">
            <a:off x="2513970" y="4282120"/>
            <a:ext cx="2535357" cy="0"/>
          </a:xfrm>
          <a:prstGeom prst="straightConnector1">
            <a:avLst/>
          </a:prstGeom>
          <a:ln w="28575" cap="rnd">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2332037" y="4108349"/>
            <a:ext cx="2717289" cy="1235818"/>
            <a:chOff x="2331485" y="4938152"/>
            <a:chExt cx="2717675" cy="1235992"/>
          </a:xfrm>
        </p:grpSpPr>
        <p:cxnSp>
          <p:nvCxnSpPr>
            <p:cNvPr id="265" name="Straight Arrow Connector 264"/>
            <p:cNvCxnSpPr/>
            <p:nvPr/>
          </p:nvCxnSpPr>
          <p:spPr>
            <a:xfrm flipH="1">
              <a:off x="2488857" y="5361590"/>
              <a:ext cx="2560303" cy="0"/>
            </a:xfrm>
            <a:prstGeom prst="straightConnector1">
              <a:avLst/>
            </a:prstGeom>
            <a:ln w="28575" cap="rnd">
              <a:solidFill>
                <a:schemeClr val="bg1"/>
              </a:solidFill>
              <a:prstDash val="sysDot"/>
              <a:headEnd type="triangle" w="sm" len="med"/>
              <a:tailEnd type="non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331485" y="4938152"/>
              <a:ext cx="2531947" cy="1235992"/>
              <a:chOff x="2283999" y="4717086"/>
              <a:chExt cx="2482526" cy="1211867"/>
            </a:xfrm>
          </p:grpSpPr>
          <p:sp>
            <p:nvSpPr>
              <p:cNvPr id="198" name="Rectangle 197"/>
              <p:cNvSpPr/>
              <p:nvPr/>
            </p:nvSpPr>
            <p:spPr bwMode="auto">
              <a:xfrm>
                <a:off x="2283999" y="5182281"/>
                <a:ext cx="2482526" cy="7466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793" tIns="182793" rIns="0" bIns="46614"/>
              <a:lstStyle/>
              <a:p>
                <a:pPr algn="ctr" defTabSz="931847" fontAlgn="base">
                  <a:lnSpc>
                    <a:spcPct val="90000"/>
                  </a:lnSpc>
                  <a:spcBef>
                    <a:spcPct val="0"/>
                  </a:spcBef>
                  <a:spcAft>
                    <a:spcPct val="0"/>
                  </a:spcAft>
                  <a:defRPr/>
                </a:pPr>
                <a:r>
                  <a:rPr lang="en-US" sz="1530" kern="0" dirty="0">
                    <a:solidFill>
                      <a:srgbClr val="F8F8F8"/>
                    </a:solidFill>
                  </a:rPr>
                  <a:t>Federation</a:t>
                </a:r>
              </a:p>
            </p:txBody>
          </p:sp>
          <p:sp>
            <p:nvSpPr>
              <p:cNvPr id="357" name="Freeform 31"/>
              <p:cNvSpPr>
                <a:spLocks noEditPoints="1"/>
              </p:cNvSpPr>
              <p:nvPr/>
            </p:nvSpPr>
            <p:spPr bwMode="auto">
              <a:xfrm rot="900000">
                <a:off x="3303157" y="4717086"/>
                <a:ext cx="661166" cy="550636"/>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F8F8F8"/>
              </a:solidFill>
              <a:ln>
                <a:noFill/>
              </a:ln>
            </p:spPr>
            <p:txBody>
              <a:bodyPr vert="horz" wrap="square" lIns="91401" tIns="45700" rIns="91401" bIns="45700" numCol="1" anchor="t" anchorCtr="0" compatLnSpc="1">
                <a:prstTxWarp prst="textNoShape">
                  <a:avLst/>
                </a:prstTxWarp>
              </a:bodyPr>
              <a:lstStyle/>
              <a:p>
                <a:pPr defTabSz="931966">
                  <a:defRPr/>
                </a:pPr>
                <a:endParaRPr lang="en-US" kern="0" dirty="0">
                  <a:solidFill>
                    <a:srgbClr val="505050"/>
                  </a:solidFill>
                  <a:ea typeface="ＭＳ Ｐゴシック" charset="0"/>
                </a:endParaRPr>
              </a:p>
            </p:txBody>
          </p:sp>
        </p:grpSp>
      </p:grpSp>
      <p:grpSp>
        <p:nvGrpSpPr>
          <p:cNvPr id="2" name="Group 1"/>
          <p:cNvGrpSpPr/>
          <p:nvPr/>
        </p:nvGrpSpPr>
        <p:grpSpPr>
          <a:xfrm>
            <a:off x="789993" y="2946245"/>
            <a:ext cx="2436743" cy="3244972"/>
            <a:chOff x="772953" y="3702189"/>
            <a:chExt cx="2389520" cy="3182087"/>
          </a:xfrm>
        </p:grpSpPr>
        <p:pic>
          <p:nvPicPr>
            <p:cNvPr id="199" name="Picture 19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9591" y="3702189"/>
              <a:ext cx="600294" cy="397377"/>
            </a:xfrm>
            <a:prstGeom prst="rect">
              <a:avLst/>
            </a:prstGeom>
          </p:spPr>
        </p:pic>
        <p:sp>
          <p:nvSpPr>
            <p:cNvPr id="279" name="Rectangle 278"/>
            <p:cNvSpPr/>
            <p:nvPr/>
          </p:nvSpPr>
          <p:spPr bwMode="auto">
            <a:xfrm>
              <a:off x="772953" y="5913960"/>
              <a:ext cx="1668410" cy="97031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793" tIns="182793" rIns="0" bIns="46614"/>
            <a:lstStyle/>
            <a:p>
              <a:pPr algn="ctr" defTabSz="931847" fontAlgn="base">
                <a:lnSpc>
                  <a:spcPct val="90000"/>
                </a:lnSpc>
                <a:spcBef>
                  <a:spcPct val="0"/>
                </a:spcBef>
                <a:spcAft>
                  <a:spcPct val="0"/>
                </a:spcAft>
                <a:defRPr/>
              </a:pPr>
              <a:r>
                <a:rPr lang="en-US" sz="2000" kern="0" dirty="0">
                  <a:solidFill>
                    <a:schemeClr val="bg1"/>
                  </a:solidFill>
                  <a:latin typeface="Segoe UI Light"/>
                </a:rPr>
                <a:t>On-premises</a:t>
              </a:r>
            </a:p>
          </p:txBody>
        </p:sp>
        <p:sp>
          <p:nvSpPr>
            <p:cNvPr id="350" name="Rectangle 349"/>
            <p:cNvSpPr/>
            <p:nvPr/>
          </p:nvSpPr>
          <p:spPr>
            <a:xfrm>
              <a:off x="1497182" y="3797027"/>
              <a:ext cx="1665291" cy="304485"/>
            </a:xfrm>
            <a:prstGeom prst="rect">
              <a:avLst/>
            </a:prstGeom>
            <a:ln>
              <a:noFill/>
            </a:ln>
          </p:spPr>
          <p:txBody>
            <a:bodyPr wrap="square" lIns="0" tIns="0" rIns="0" bIns="0" anchor="ctr">
              <a:spAutoFit/>
            </a:bodyPr>
            <a:lstStyle/>
            <a:p>
              <a:pPr defTabSz="913572" fontAlgn="base">
                <a:lnSpc>
                  <a:spcPct val="90000"/>
                </a:lnSpc>
                <a:spcBef>
                  <a:spcPct val="0"/>
                </a:spcBef>
                <a:spcAft>
                  <a:spcPct val="0"/>
                </a:spcAft>
                <a:buSzPct val="80000"/>
                <a:defRPr/>
              </a:pPr>
              <a:r>
                <a:rPr lang="en-US" sz="1099" kern="0" dirty="0">
                  <a:solidFill>
                    <a:schemeClr val="bg1"/>
                  </a:solidFill>
                  <a:ea typeface="ＭＳ Ｐゴシック" charset="0"/>
                </a:rPr>
                <a:t>Windows</a:t>
              </a:r>
            </a:p>
            <a:p>
              <a:pPr defTabSz="913572" fontAlgn="base">
                <a:lnSpc>
                  <a:spcPct val="90000"/>
                </a:lnSpc>
                <a:spcBef>
                  <a:spcPct val="0"/>
                </a:spcBef>
                <a:spcAft>
                  <a:spcPct val="0"/>
                </a:spcAft>
                <a:buSzPct val="80000"/>
                <a:defRPr/>
              </a:pPr>
              <a:r>
                <a:rPr lang="en-US" sz="1099" kern="0" dirty="0">
                  <a:solidFill>
                    <a:schemeClr val="bg1"/>
                  </a:solidFill>
                  <a:ea typeface="ＭＳ Ｐゴシック" charset="0"/>
                </a:rPr>
                <a:t>Active Directory</a:t>
              </a:r>
            </a:p>
          </p:txBody>
        </p:sp>
        <p:grpSp>
          <p:nvGrpSpPr>
            <p:cNvPr id="358" name="Group 357"/>
            <p:cNvGrpSpPr/>
            <p:nvPr/>
          </p:nvGrpSpPr>
          <p:grpSpPr>
            <a:xfrm>
              <a:off x="1206753" y="4400600"/>
              <a:ext cx="1021440" cy="1410074"/>
              <a:chOff x="12679481" y="-2476193"/>
              <a:chExt cx="7318375" cy="10102850"/>
            </a:xfrm>
            <a:solidFill>
              <a:schemeClr val="bg1"/>
            </a:solidFill>
          </p:grpSpPr>
          <p:sp>
            <p:nvSpPr>
              <p:cNvPr id="359" name="Freeform 47"/>
              <p:cNvSpPr>
                <a:spLocks noEditPoints="1"/>
              </p:cNvSpPr>
              <p:nvPr/>
            </p:nvSpPr>
            <p:spPr bwMode="auto">
              <a:xfrm>
                <a:off x="12679481" y="-2476193"/>
                <a:ext cx="7318375" cy="9794875"/>
              </a:xfrm>
              <a:custGeom>
                <a:avLst/>
                <a:gdLst>
                  <a:gd name="T0" fmla="*/ 4610 w 4610"/>
                  <a:gd name="T1" fmla="*/ 707 h 6170"/>
                  <a:gd name="T2" fmla="*/ 4080 w 4610"/>
                  <a:gd name="T3" fmla="*/ 707 h 6170"/>
                  <a:gd name="T4" fmla="*/ 4080 w 4610"/>
                  <a:gd name="T5" fmla="*/ 293 h 6170"/>
                  <a:gd name="T6" fmla="*/ 2565 w 4610"/>
                  <a:gd name="T7" fmla="*/ 293 h 6170"/>
                  <a:gd name="T8" fmla="*/ 2565 w 4610"/>
                  <a:gd name="T9" fmla="*/ 0 h 6170"/>
                  <a:gd name="T10" fmla="*/ 1110 w 4610"/>
                  <a:gd name="T11" fmla="*/ 0 h 6170"/>
                  <a:gd name="T12" fmla="*/ 1110 w 4610"/>
                  <a:gd name="T13" fmla="*/ 293 h 6170"/>
                  <a:gd name="T14" fmla="*/ 530 w 4610"/>
                  <a:gd name="T15" fmla="*/ 293 h 6170"/>
                  <a:gd name="T16" fmla="*/ 530 w 4610"/>
                  <a:gd name="T17" fmla="*/ 707 h 6170"/>
                  <a:gd name="T18" fmla="*/ 0 w 4610"/>
                  <a:gd name="T19" fmla="*/ 707 h 6170"/>
                  <a:gd name="T20" fmla="*/ 0 w 4610"/>
                  <a:gd name="T21" fmla="*/ 6170 h 6170"/>
                  <a:gd name="T22" fmla="*/ 1673 w 4610"/>
                  <a:gd name="T23" fmla="*/ 6170 h 6170"/>
                  <a:gd name="T24" fmla="*/ 1673 w 4610"/>
                  <a:gd name="T25" fmla="*/ 5351 h 6170"/>
                  <a:gd name="T26" fmla="*/ 2151 w 4610"/>
                  <a:gd name="T27" fmla="*/ 5351 h 6170"/>
                  <a:gd name="T28" fmla="*/ 2151 w 4610"/>
                  <a:gd name="T29" fmla="*/ 6170 h 6170"/>
                  <a:gd name="T30" fmla="*/ 2459 w 4610"/>
                  <a:gd name="T31" fmla="*/ 6170 h 6170"/>
                  <a:gd name="T32" fmla="*/ 2459 w 4610"/>
                  <a:gd name="T33" fmla="*/ 5351 h 6170"/>
                  <a:gd name="T34" fmla="*/ 2937 w 4610"/>
                  <a:gd name="T35" fmla="*/ 5351 h 6170"/>
                  <a:gd name="T36" fmla="*/ 2937 w 4610"/>
                  <a:gd name="T37" fmla="*/ 6170 h 6170"/>
                  <a:gd name="T38" fmla="*/ 4610 w 4610"/>
                  <a:gd name="T39" fmla="*/ 6170 h 6170"/>
                  <a:gd name="T40" fmla="*/ 4610 w 4610"/>
                  <a:gd name="T41" fmla="*/ 707 h 6170"/>
                  <a:gd name="T42" fmla="*/ 2094 w 4610"/>
                  <a:gd name="T43" fmla="*/ 4370 h 6170"/>
                  <a:gd name="T44" fmla="*/ 582 w 4610"/>
                  <a:gd name="T45" fmla="*/ 4370 h 6170"/>
                  <a:gd name="T46" fmla="*/ 582 w 4610"/>
                  <a:gd name="T47" fmla="*/ 3973 h 6170"/>
                  <a:gd name="T48" fmla="*/ 2094 w 4610"/>
                  <a:gd name="T49" fmla="*/ 3973 h 6170"/>
                  <a:gd name="T50" fmla="*/ 2094 w 4610"/>
                  <a:gd name="T51" fmla="*/ 4370 h 6170"/>
                  <a:gd name="T52" fmla="*/ 2094 w 4610"/>
                  <a:gd name="T53" fmla="*/ 3355 h 6170"/>
                  <a:gd name="T54" fmla="*/ 582 w 4610"/>
                  <a:gd name="T55" fmla="*/ 3355 h 6170"/>
                  <a:gd name="T56" fmla="*/ 582 w 4610"/>
                  <a:gd name="T57" fmla="*/ 2956 h 6170"/>
                  <a:gd name="T58" fmla="*/ 2094 w 4610"/>
                  <a:gd name="T59" fmla="*/ 2956 h 6170"/>
                  <a:gd name="T60" fmla="*/ 2094 w 4610"/>
                  <a:gd name="T61" fmla="*/ 3355 h 6170"/>
                  <a:gd name="T62" fmla="*/ 2094 w 4610"/>
                  <a:gd name="T63" fmla="*/ 2338 h 6170"/>
                  <a:gd name="T64" fmla="*/ 582 w 4610"/>
                  <a:gd name="T65" fmla="*/ 2338 h 6170"/>
                  <a:gd name="T66" fmla="*/ 582 w 4610"/>
                  <a:gd name="T67" fmla="*/ 1941 h 6170"/>
                  <a:gd name="T68" fmla="*/ 2094 w 4610"/>
                  <a:gd name="T69" fmla="*/ 1941 h 6170"/>
                  <a:gd name="T70" fmla="*/ 2094 w 4610"/>
                  <a:gd name="T71" fmla="*/ 2338 h 6170"/>
                  <a:gd name="T72" fmla="*/ 4080 w 4610"/>
                  <a:gd name="T73" fmla="*/ 4370 h 6170"/>
                  <a:gd name="T74" fmla="*/ 2565 w 4610"/>
                  <a:gd name="T75" fmla="*/ 4370 h 6170"/>
                  <a:gd name="T76" fmla="*/ 2565 w 4610"/>
                  <a:gd name="T77" fmla="*/ 3973 h 6170"/>
                  <a:gd name="T78" fmla="*/ 4080 w 4610"/>
                  <a:gd name="T79" fmla="*/ 3973 h 6170"/>
                  <a:gd name="T80" fmla="*/ 4080 w 4610"/>
                  <a:gd name="T81" fmla="*/ 4370 h 6170"/>
                  <a:gd name="T82" fmla="*/ 4080 w 4610"/>
                  <a:gd name="T83" fmla="*/ 3355 h 6170"/>
                  <a:gd name="T84" fmla="*/ 2565 w 4610"/>
                  <a:gd name="T85" fmla="*/ 3355 h 6170"/>
                  <a:gd name="T86" fmla="*/ 2565 w 4610"/>
                  <a:gd name="T87" fmla="*/ 2956 h 6170"/>
                  <a:gd name="T88" fmla="*/ 4080 w 4610"/>
                  <a:gd name="T89" fmla="*/ 2956 h 6170"/>
                  <a:gd name="T90" fmla="*/ 4080 w 4610"/>
                  <a:gd name="T91" fmla="*/ 3355 h 6170"/>
                  <a:gd name="T92" fmla="*/ 4080 w 4610"/>
                  <a:gd name="T93" fmla="*/ 2338 h 6170"/>
                  <a:gd name="T94" fmla="*/ 2565 w 4610"/>
                  <a:gd name="T95" fmla="*/ 2338 h 6170"/>
                  <a:gd name="T96" fmla="*/ 2565 w 4610"/>
                  <a:gd name="T97" fmla="*/ 1941 h 6170"/>
                  <a:gd name="T98" fmla="*/ 4080 w 4610"/>
                  <a:gd name="T99" fmla="*/ 1941 h 6170"/>
                  <a:gd name="T100" fmla="*/ 4080 w 4610"/>
                  <a:gd name="T101" fmla="*/ 2338 h 6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0" h="6170">
                    <a:moveTo>
                      <a:pt x="4610" y="707"/>
                    </a:moveTo>
                    <a:lnTo>
                      <a:pt x="4080" y="707"/>
                    </a:lnTo>
                    <a:lnTo>
                      <a:pt x="4080" y="293"/>
                    </a:lnTo>
                    <a:lnTo>
                      <a:pt x="2565" y="293"/>
                    </a:lnTo>
                    <a:lnTo>
                      <a:pt x="2565" y="0"/>
                    </a:lnTo>
                    <a:lnTo>
                      <a:pt x="1110" y="0"/>
                    </a:lnTo>
                    <a:lnTo>
                      <a:pt x="1110" y="293"/>
                    </a:lnTo>
                    <a:lnTo>
                      <a:pt x="530" y="293"/>
                    </a:lnTo>
                    <a:lnTo>
                      <a:pt x="530" y="707"/>
                    </a:lnTo>
                    <a:lnTo>
                      <a:pt x="0" y="707"/>
                    </a:lnTo>
                    <a:lnTo>
                      <a:pt x="0" y="6170"/>
                    </a:lnTo>
                    <a:lnTo>
                      <a:pt x="1673" y="6170"/>
                    </a:lnTo>
                    <a:lnTo>
                      <a:pt x="1673" y="5351"/>
                    </a:lnTo>
                    <a:lnTo>
                      <a:pt x="2151" y="5351"/>
                    </a:lnTo>
                    <a:lnTo>
                      <a:pt x="2151" y="6170"/>
                    </a:lnTo>
                    <a:lnTo>
                      <a:pt x="2459" y="6170"/>
                    </a:lnTo>
                    <a:lnTo>
                      <a:pt x="2459" y="5351"/>
                    </a:lnTo>
                    <a:lnTo>
                      <a:pt x="2937" y="5351"/>
                    </a:lnTo>
                    <a:lnTo>
                      <a:pt x="2937" y="6170"/>
                    </a:lnTo>
                    <a:lnTo>
                      <a:pt x="4610" y="6170"/>
                    </a:lnTo>
                    <a:lnTo>
                      <a:pt x="4610" y="707"/>
                    </a:lnTo>
                    <a:close/>
                    <a:moveTo>
                      <a:pt x="2094" y="4370"/>
                    </a:moveTo>
                    <a:lnTo>
                      <a:pt x="582" y="4370"/>
                    </a:lnTo>
                    <a:lnTo>
                      <a:pt x="582" y="3973"/>
                    </a:lnTo>
                    <a:lnTo>
                      <a:pt x="2094" y="3973"/>
                    </a:lnTo>
                    <a:lnTo>
                      <a:pt x="2094" y="4370"/>
                    </a:lnTo>
                    <a:close/>
                    <a:moveTo>
                      <a:pt x="2094" y="3355"/>
                    </a:moveTo>
                    <a:lnTo>
                      <a:pt x="582" y="3355"/>
                    </a:lnTo>
                    <a:lnTo>
                      <a:pt x="582" y="2956"/>
                    </a:lnTo>
                    <a:lnTo>
                      <a:pt x="2094" y="2956"/>
                    </a:lnTo>
                    <a:lnTo>
                      <a:pt x="2094" y="3355"/>
                    </a:lnTo>
                    <a:close/>
                    <a:moveTo>
                      <a:pt x="2094" y="2338"/>
                    </a:moveTo>
                    <a:lnTo>
                      <a:pt x="582" y="2338"/>
                    </a:lnTo>
                    <a:lnTo>
                      <a:pt x="582" y="1941"/>
                    </a:lnTo>
                    <a:lnTo>
                      <a:pt x="2094" y="1941"/>
                    </a:lnTo>
                    <a:lnTo>
                      <a:pt x="2094" y="2338"/>
                    </a:lnTo>
                    <a:close/>
                    <a:moveTo>
                      <a:pt x="4080" y="4370"/>
                    </a:moveTo>
                    <a:lnTo>
                      <a:pt x="2565" y="4370"/>
                    </a:lnTo>
                    <a:lnTo>
                      <a:pt x="2565" y="3973"/>
                    </a:lnTo>
                    <a:lnTo>
                      <a:pt x="4080" y="3973"/>
                    </a:lnTo>
                    <a:lnTo>
                      <a:pt x="4080" y="4370"/>
                    </a:lnTo>
                    <a:close/>
                    <a:moveTo>
                      <a:pt x="4080" y="3355"/>
                    </a:moveTo>
                    <a:lnTo>
                      <a:pt x="2565" y="3355"/>
                    </a:lnTo>
                    <a:lnTo>
                      <a:pt x="2565" y="2956"/>
                    </a:lnTo>
                    <a:lnTo>
                      <a:pt x="4080" y="2956"/>
                    </a:lnTo>
                    <a:lnTo>
                      <a:pt x="4080" y="3355"/>
                    </a:lnTo>
                    <a:close/>
                    <a:moveTo>
                      <a:pt x="4080" y="2338"/>
                    </a:moveTo>
                    <a:lnTo>
                      <a:pt x="2565" y="2338"/>
                    </a:lnTo>
                    <a:lnTo>
                      <a:pt x="2565" y="1941"/>
                    </a:lnTo>
                    <a:lnTo>
                      <a:pt x="4080" y="1941"/>
                    </a:lnTo>
                    <a:lnTo>
                      <a:pt x="4080" y="23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defRPr/>
                </a:pPr>
                <a:endParaRPr lang="en-US" sz="1836" kern="0" dirty="0">
                  <a:solidFill>
                    <a:sysClr val="windowText" lastClr="000000"/>
                  </a:solidFill>
                </a:endParaRPr>
              </a:p>
            </p:txBody>
          </p:sp>
          <p:sp>
            <p:nvSpPr>
              <p:cNvPr id="360" name="Rectangle 48"/>
              <p:cNvSpPr>
                <a:spLocks noChangeArrowheads="1"/>
              </p:cNvSpPr>
              <p:nvPr/>
            </p:nvSpPr>
            <p:spPr bwMode="auto">
              <a:xfrm>
                <a:off x="15335369" y="7318682"/>
                <a:ext cx="758825" cy="307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14224">
                  <a:defRPr/>
                </a:pPr>
                <a:endParaRPr lang="en-US" sz="1836" kern="0" dirty="0">
                  <a:solidFill>
                    <a:sysClr val="windowText" lastClr="000000"/>
                  </a:solidFill>
                </a:endParaRPr>
              </a:p>
            </p:txBody>
          </p:sp>
          <p:sp>
            <p:nvSpPr>
              <p:cNvPr id="361" name="Rectangle 49"/>
              <p:cNvSpPr>
                <a:spLocks noChangeArrowheads="1"/>
              </p:cNvSpPr>
              <p:nvPr/>
            </p:nvSpPr>
            <p:spPr bwMode="auto">
              <a:xfrm>
                <a:off x="16583144" y="7318682"/>
                <a:ext cx="758825" cy="307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14224">
                  <a:defRPr/>
                </a:pPr>
                <a:endParaRPr lang="en-US" sz="1836" kern="0" dirty="0">
                  <a:solidFill>
                    <a:sysClr val="windowText" lastClr="000000"/>
                  </a:solidFill>
                </a:endParaRPr>
              </a:p>
            </p:txBody>
          </p:sp>
        </p:grpSp>
      </p:grpSp>
      <p:grpSp>
        <p:nvGrpSpPr>
          <p:cNvPr id="3" name="Group 2"/>
          <p:cNvGrpSpPr/>
          <p:nvPr/>
        </p:nvGrpSpPr>
        <p:grpSpPr>
          <a:xfrm>
            <a:off x="8562975" y="3288677"/>
            <a:ext cx="3167496" cy="2364381"/>
            <a:chOff x="8395298" y="4037980"/>
            <a:chExt cx="3106110" cy="2318560"/>
          </a:xfrm>
        </p:grpSpPr>
        <p:grpSp>
          <p:nvGrpSpPr>
            <p:cNvPr id="7" name="Group 6"/>
            <p:cNvGrpSpPr/>
            <p:nvPr/>
          </p:nvGrpSpPr>
          <p:grpSpPr>
            <a:xfrm>
              <a:off x="8395298" y="4037980"/>
              <a:ext cx="3106110" cy="2318560"/>
              <a:chOff x="8395298" y="4037980"/>
              <a:chExt cx="3106110" cy="2318560"/>
            </a:xfrm>
          </p:grpSpPr>
          <p:sp>
            <p:nvSpPr>
              <p:cNvPr id="191" name="Freeform 38"/>
              <p:cNvSpPr>
                <a:spLocks/>
              </p:cNvSpPr>
              <p:nvPr/>
            </p:nvSpPr>
            <p:spPr bwMode="auto">
              <a:xfrm>
                <a:off x="8536373" y="4065139"/>
                <a:ext cx="1458066" cy="95876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28575">
                <a:solidFill>
                  <a:schemeClr val="accent2"/>
                </a:solidFill>
              </a:ln>
            </p:spPr>
            <p:txBody>
              <a:bodyPr vert="horz" wrap="square" lIns="93247" tIns="46623" rIns="93247" bIns="46623" numCol="1" anchor="t" anchorCtr="0" compatLnSpc="1">
                <a:prstTxWarp prst="textNoShape">
                  <a:avLst/>
                </a:prstTxWarp>
              </a:bodyPr>
              <a:lstStyle/>
              <a:p>
                <a:pPr defTabSz="914224">
                  <a:defRPr/>
                </a:pPr>
                <a:endParaRPr lang="en-US" sz="1836" kern="0" dirty="0">
                  <a:solidFill>
                    <a:sysClr val="windowText" lastClr="000000"/>
                  </a:solidFill>
                </a:endParaRPr>
              </a:p>
            </p:txBody>
          </p:sp>
          <p:sp>
            <p:nvSpPr>
              <p:cNvPr id="192" name="Freeform 38"/>
              <p:cNvSpPr>
                <a:spLocks/>
              </p:cNvSpPr>
              <p:nvPr/>
            </p:nvSpPr>
            <p:spPr bwMode="auto">
              <a:xfrm>
                <a:off x="9672791" y="4037980"/>
                <a:ext cx="1458066" cy="95876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28575">
                <a:solidFill>
                  <a:schemeClr val="accent2"/>
                </a:solidFill>
              </a:ln>
            </p:spPr>
            <p:txBody>
              <a:bodyPr vert="horz" wrap="square" lIns="93247" tIns="46623" rIns="93247" bIns="46623" numCol="1" anchor="t" anchorCtr="0" compatLnSpc="1">
                <a:prstTxWarp prst="textNoShape">
                  <a:avLst/>
                </a:prstTxWarp>
              </a:bodyPr>
              <a:lstStyle/>
              <a:p>
                <a:pPr defTabSz="914224">
                  <a:defRPr/>
                </a:pPr>
                <a:endParaRPr lang="en-US" sz="1836" kern="0" dirty="0">
                  <a:solidFill>
                    <a:sysClr val="windowText" lastClr="000000"/>
                  </a:solidFill>
                </a:endParaRPr>
              </a:p>
            </p:txBody>
          </p:sp>
          <p:sp>
            <p:nvSpPr>
              <p:cNvPr id="271" name="Freeform 38"/>
              <p:cNvSpPr>
                <a:spLocks/>
              </p:cNvSpPr>
              <p:nvPr/>
            </p:nvSpPr>
            <p:spPr bwMode="auto">
              <a:xfrm>
                <a:off x="10043342" y="4517360"/>
                <a:ext cx="1458066" cy="95876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28575">
                <a:solidFill>
                  <a:schemeClr val="accent2"/>
                </a:solidFill>
              </a:ln>
            </p:spPr>
            <p:txBody>
              <a:bodyPr vert="horz" wrap="square" lIns="93247" tIns="46623" rIns="93247" bIns="46623" numCol="1" anchor="t" anchorCtr="0" compatLnSpc="1">
                <a:prstTxWarp prst="textNoShape">
                  <a:avLst/>
                </a:prstTxWarp>
              </a:bodyPr>
              <a:lstStyle/>
              <a:p>
                <a:pPr defTabSz="914224">
                  <a:defRPr/>
                </a:pPr>
                <a:endParaRPr lang="en-US" sz="1836" kern="0" dirty="0">
                  <a:solidFill>
                    <a:sysClr val="windowText" lastClr="000000"/>
                  </a:solidFill>
                </a:endParaRPr>
              </a:p>
            </p:txBody>
          </p:sp>
          <p:sp>
            <p:nvSpPr>
              <p:cNvPr id="272" name="Freeform 38"/>
              <p:cNvSpPr>
                <a:spLocks/>
              </p:cNvSpPr>
              <p:nvPr/>
            </p:nvSpPr>
            <p:spPr bwMode="auto">
              <a:xfrm>
                <a:off x="8537840" y="4624730"/>
                <a:ext cx="1827337" cy="120157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38100">
                <a:solidFill>
                  <a:schemeClr val="accent2"/>
                </a:solidFill>
              </a:ln>
            </p:spPr>
            <p:txBody>
              <a:bodyPr vert="horz" wrap="square" lIns="93247" tIns="46623" rIns="93247" bIns="46623" numCol="1" anchor="t" anchorCtr="0" compatLnSpc="1">
                <a:prstTxWarp prst="textNoShape">
                  <a:avLst/>
                </a:prstTxWarp>
              </a:bodyPr>
              <a:lstStyle/>
              <a:p>
                <a:pPr defTabSz="914224">
                  <a:defRPr/>
                </a:pPr>
                <a:endParaRPr lang="en-US" sz="1836" kern="0" dirty="0">
                  <a:solidFill>
                    <a:sysClr val="windowText" lastClr="000000"/>
                  </a:solidFill>
                </a:endParaRPr>
              </a:p>
            </p:txBody>
          </p:sp>
          <p:sp>
            <p:nvSpPr>
              <p:cNvPr id="273" name="TextBox 272"/>
              <p:cNvSpPr txBox="1"/>
              <p:nvPr/>
            </p:nvSpPr>
            <p:spPr>
              <a:xfrm>
                <a:off x="9662728" y="4378870"/>
                <a:ext cx="1366797" cy="197774"/>
              </a:xfrm>
              <a:prstGeom prst="rect">
                <a:avLst/>
              </a:prstGeom>
            </p:spPr>
            <p:txBody>
              <a:bodyPr wrap="square" lIns="0" tIns="0" rIns="0" bIns="0" rtlCol="0">
                <a:spAutoFit/>
              </a:bodyPr>
              <a:lstStyle/>
              <a:p>
                <a:pPr algn="ctr" defTabSz="913572" fontAlgn="base">
                  <a:lnSpc>
                    <a:spcPct val="90000"/>
                  </a:lnSpc>
                  <a:spcBef>
                    <a:spcPct val="0"/>
                  </a:spcBef>
                  <a:spcAft>
                    <a:spcPct val="0"/>
                  </a:spcAft>
                  <a:buSzPct val="80000"/>
                  <a:defRPr/>
                </a:pPr>
                <a:r>
                  <a:rPr lang="en-US" sz="1428" kern="0" dirty="0">
                    <a:solidFill>
                      <a:schemeClr val="accent2"/>
                    </a:solidFill>
                    <a:ea typeface="ＭＳ Ｐゴシック" charset="0"/>
                    <a:cs typeface="Segoe UI Light"/>
                  </a:rPr>
                  <a:t>SaaS</a:t>
                </a:r>
              </a:p>
            </p:txBody>
          </p:sp>
          <p:sp>
            <p:nvSpPr>
              <p:cNvPr id="274" name="TextBox 273"/>
              <p:cNvSpPr txBox="1"/>
              <p:nvPr/>
            </p:nvSpPr>
            <p:spPr>
              <a:xfrm>
                <a:off x="8395298" y="4391551"/>
                <a:ext cx="1542464" cy="197774"/>
              </a:xfrm>
              <a:prstGeom prst="rect">
                <a:avLst/>
              </a:prstGeom>
            </p:spPr>
            <p:txBody>
              <a:bodyPr wrap="square" lIns="0" tIns="0" rIns="0" bIns="0" rtlCol="0">
                <a:spAutoFit/>
              </a:bodyPr>
              <a:lstStyle/>
              <a:p>
                <a:pPr algn="ctr" defTabSz="913572" fontAlgn="base">
                  <a:lnSpc>
                    <a:spcPct val="90000"/>
                  </a:lnSpc>
                  <a:spcBef>
                    <a:spcPct val="0"/>
                  </a:spcBef>
                  <a:spcAft>
                    <a:spcPct val="0"/>
                  </a:spcAft>
                  <a:buSzPct val="80000"/>
                  <a:defRPr/>
                </a:pPr>
                <a:r>
                  <a:rPr lang="en-US" sz="1428" kern="0" dirty="0">
                    <a:solidFill>
                      <a:schemeClr val="accent2"/>
                    </a:solidFill>
                    <a:ea typeface="ＭＳ Ｐゴシック" charset="0"/>
                    <a:cs typeface="Segoe UI Light"/>
                  </a:rPr>
                  <a:t>Azure</a:t>
                </a:r>
              </a:p>
            </p:txBody>
          </p:sp>
          <p:sp>
            <p:nvSpPr>
              <p:cNvPr id="276" name="TextBox 275"/>
              <p:cNvSpPr txBox="1"/>
              <p:nvPr/>
            </p:nvSpPr>
            <p:spPr>
              <a:xfrm>
                <a:off x="8992701" y="5122519"/>
                <a:ext cx="857117" cy="395549"/>
              </a:xfrm>
              <a:prstGeom prst="rect">
                <a:avLst/>
              </a:prstGeom>
            </p:spPr>
            <p:txBody>
              <a:bodyPr wrap="square" lIns="0" tIns="0" rIns="0" bIns="0" rtlCol="0">
                <a:spAutoFit/>
              </a:bodyPr>
              <a:lstStyle/>
              <a:p>
                <a:pPr algn="ctr" defTabSz="913572" fontAlgn="base">
                  <a:lnSpc>
                    <a:spcPct val="90000"/>
                  </a:lnSpc>
                  <a:spcBef>
                    <a:spcPct val="0"/>
                  </a:spcBef>
                  <a:spcAft>
                    <a:spcPct val="0"/>
                  </a:spcAft>
                  <a:buSzPct val="80000"/>
                  <a:defRPr/>
                </a:pPr>
                <a:r>
                  <a:rPr lang="en-US" sz="1428" kern="0" dirty="0">
                    <a:solidFill>
                      <a:schemeClr val="accent2"/>
                    </a:solidFill>
                    <a:ea typeface="ＭＳ Ｐゴシック" charset="0"/>
                    <a:cs typeface="Segoe UI Light"/>
                  </a:rPr>
                  <a:t>Public</a:t>
                </a:r>
              </a:p>
              <a:p>
                <a:pPr algn="ctr" defTabSz="913572" fontAlgn="base">
                  <a:lnSpc>
                    <a:spcPct val="90000"/>
                  </a:lnSpc>
                  <a:spcBef>
                    <a:spcPct val="0"/>
                  </a:spcBef>
                  <a:spcAft>
                    <a:spcPct val="0"/>
                  </a:spcAft>
                  <a:buSzPct val="80000"/>
                  <a:defRPr/>
                </a:pPr>
                <a:r>
                  <a:rPr lang="en-US" sz="1428" kern="0" dirty="0">
                    <a:solidFill>
                      <a:schemeClr val="accent2"/>
                    </a:solidFill>
                    <a:ea typeface="ＭＳ Ｐゴシック" charset="0"/>
                    <a:cs typeface="Segoe UI Light"/>
                  </a:rPr>
                  <a:t>cloud</a:t>
                </a:r>
              </a:p>
            </p:txBody>
          </p:sp>
          <p:sp>
            <p:nvSpPr>
              <p:cNvPr id="277" name="TextBox 276"/>
              <p:cNvSpPr txBox="1"/>
              <p:nvPr/>
            </p:nvSpPr>
            <p:spPr>
              <a:xfrm>
                <a:off x="8915401" y="6079502"/>
                <a:ext cx="2260150" cy="277038"/>
              </a:xfrm>
              <a:prstGeom prst="rect">
                <a:avLst/>
              </a:prstGeom>
            </p:spPr>
            <p:txBody>
              <a:bodyPr wrap="square" lIns="0" tIns="0" rIns="0" bIns="0" rtlCol="0">
                <a:spAutoFit/>
              </a:bodyPr>
              <a:lstStyle/>
              <a:p>
                <a:pPr algn="ctr" defTabSz="913572" fontAlgn="base">
                  <a:lnSpc>
                    <a:spcPct val="90000"/>
                  </a:lnSpc>
                  <a:spcBef>
                    <a:spcPct val="0"/>
                  </a:spcBef>
                  <a:spcAft>
                    <a:spcPct val="0"/>
                  </a:spcAft>
                  <a:buSzPct val="80000"/>
                  <a:defRPr/>
                </a:pPr>
                <a:r>
                  <a:rPr lang="en-US" sz="2000" kern="0" dirty="0">
                    <a:solidFill>
                      <a:srgbClr val="F8F8F8"/>
                    </a:solidFill>
                    <a:latin typeface="Segoe UI Light"/>
                    <a:ea typeface="ＭＳ Ｐゴシック" charset="0"/>
                    <a:cs typeface="Segoe UI Semibold" panose="020B0702040204020203" pitchFamily="34" charset="0"/>
                  </a:rPr>
                  <a:t>Cloud</a:t>
                </a:r>
              </a:p>
            </p:txBody>
          </p:sp>
        </p:grpSp>
        <p:pic>
          <p:nvPicPr>
            <p:cNvPr id="85" name="Picture 8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323123" y="5027999"/>
              <a:ext cx="965253" cy="213870"/>
            </a:xfrm>
            <a:prstGeom prst="rect">
              <a:avLst/>
            </a:prstGeom>
          </p:spPr>
        </p:pic>
      </p:grpSp>
      <p:grpSp>
        <p:nvGrpSpPr>
          <p:cNvPr id="28" name="Group 27">
            <a:extLst>
              <a:ext uri="{FF2B5EF4-FFF2-40B4-BE49-F238E27FC236}">
                <a16:creationId xmlns:a16="http://schemas.microsoft.com/office/drawing/2014/main" id="{25396D3D-E7C2-47B6-8D6D-4F8CF851AB83}"/>
              </a:ext>
            </a:extLst>
          </p:cNvPr>
          <p:cNvGrpSpPr/>
          <p:nvPr/>
        </p:nvGrpSpPr>
        <p:grpSpPr>
          <a:xfrm>
            <a:off x="3981344" y="2659062"/>
            <a:ext cx="4569200" cy="3020391"/>
            <a:chOff x="3981344" y="2659062"/>
            <a:chExt cx="4569200" cy="3020391"/>
          </a:xfrm>
        </p:grpSpPr>
        <p:grpSp>
          <p:nvGrpSpPr>
            <p:cNvPr id="8" name="Group 7"/>
            <p:cNvGrpSpPr/>
            <p:nvPr/>
          </p:nvGrpSpPr>
          <p:grpSpPr>
            <a:xfrm>
              <a:off x="3981344" y="3519936"/>
              <a:ext cx="4569200" cy="2159517"/>
              <a:chOff x="3902455" y="4264758"/>
              <a:chExt cx="4480651" cy="2117667"/>
            </a:xfrm>
          </p:grpSpPr>
          <p:sp>
            <p:nvSpPr>
              <p:cNvPr id="193" name="Freeform 38"/>
              <p:cNvSpPr>
                <a:spLocks/>
              </p:cNvSpPr>
              <p:nvPr/>
            </p:nvSpPr>
            <p:spPr bwMode="auto">
              <a:xfrm>
                <a:off x="5010363" y="4352743"/>
                <a:ext cx="2200704" cy="144708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noFill/>
              </a:ln>
              <a:extLst/>
            </p:spPr>
            <p:txBody>
              <a:bodyPr vert="horz" wrap="square" lIns="93247" tIns="46623" rIns="93247" bIns="46623" numCol="1" anchor="t" anchorCtr="0" compatLnSpc="1">
                <a:prstTxWarp prst="textNoShape">
                  <a:avLst/>
                </a:prstTxWarp>
              </a:bodyPr>
              <a:lstStyle/>
              <a:p>
                <a:pPr defTabSz="914224">
                  <a:defRPr/>
                </a:pPr>
                <a:endParaRPr lang="en-US" sz="1836" kern="0" dirty="0">
                  <a:solidFill>
                    <a:sysClr val="windowText" lastClr="000000"/>
                  </a:solidFill>
                </a:endParaRPr>
              </a:p>
            </p:txBody>
          </p:sp>
          <p:grpSp>
            <p:nvGrpSpPr>
              <p:cNvPr id="201" name="Group 200"/>
              <p:cNvGrpSpPr/>
              <p:nvPr/>
            </p:nvGrpSpPr>
            <p:grpSpPr>
              <a:xfrm>
                <a:off x="3902455" y="4264758"/>
                <a:ext cx="4480651" cy="2117667"/>
                <a:chOff x="3980707" y="4210763"/>
                <a:chExt cx="4570497" cy="2160130"/>
              </a:xfrm>
            </p:grpSpPr>
            <p:grpSp>
              <p:nvGrpSpPr>
                <p:cNvPr id="212" name="Group 211"/>
                <p:cNvGrpSpPr/>
                <p:nvPr/>
              </p:nvGrpSpPr>
              <p:grpSpPr>
                <a:xfrm>
                  <a:off x="5836042" y="4210763"/>
                  <a:ext cx="1525266" cy="1365981"/>
                  <a:chOff x="5840939" y="4210763"/>
                  <a:chExt cx="1525266" cy="1365981"/>
                </a:xfrm>
              </p:grpSpPr>
              <p:sp>
                <p:nvSpPr>
                  <p:cNvPr id="261" name="Oval 260"/>
                  <p:cNvSpPr/>
                  <p:nvPr/>
                </p:nvSpPr>
                <p:spPr bwMode="auto">
                  <a:xfrm>
                    <a:off x="6631819" y="4210763"/>
                    <a:ext cx="734386" cy="734383"/>
                  </a:xfrm>
                  <a:prstGeom prst="ellipse">
                    <a:avLst/>
                  </a:prstGeom>
                  <a:solidFill>
                    <a:schemeClr val="bg1"/>
                  </a:solidFill>
                  <a:ln w="19050">
                    <a:solidFill>
                      <a:schemeClr val="accent2"/>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46616" rIns="0" bIns="46616" anchor="ctr"/>
                  <a:lstStyle/>
                  <a:p>
                    <a:pPr algn="ctr" defTabSz="931935"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263" name="Picture 2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40939" y="4707599"/>
                    <a:ext cx="869145" cy="869145"/>
                  </a:xfrm>
                  <a:prstGeom prst="rect">
                    <a:avLst/>
                  </a:prstGeom>
                </p:spPr>
              </p:pic>
            </p:grpSp>
            <p:sp>
              <p:nvSpPr>
                <p:cNvPr id="239" name="TextBox 238"/>
                <p:cNvSpPr txBox="1"/>
                <p:nvPr/>
              </p:nvSpPr>
              <p:spPr>
                <a:xfrm>
                  <a:off x="3980707" y="6088299"/>
                  <a:ext cx="4570497" cy="282594"/>
                </a:xfrm>
                <a:prstGeom prst="rect">
                  <a:avLst/>
                </a:prstGeom>
              </p:spPr>
              <p:txBody>
                <a:bodyPr wrap="square" lIns="0" tIns="0" rIns="0" bIns="0" rtlCol="0">
                  <a:spAutoFit/>
                </a:bodyPr>
                <a:lstStyle/>
                <a:p>
                  <a:pPr algn="ctr" defTabSz="913572" fontAlgn="base">
                    <a:lnSpc>
                      <a:spcPct val="90000"/>
                    </a:lnSpc>
                    <a:spcBef>
                      <a:spcPct val="0"/>
                    </a:spcBef>
                    <a:spcAft>
                      <a:spcPct val="0"/>
                    </a:spcAft>
                    <a:buSzPct val="80000"/>
                    <a:defRPr/>
                  </a:pPr>
                  <a:r>
                    <a:rPr lang="en-US" sz="2000" kern="0" dirty="0">
                      <a:solidFill>
                        <a:srgbClr val="F8F8F8"/>
                      </a:solidFill>
                      <a:latin typeface="Segoe UI Light"/>
                      <a:ea typeface="ＭＳ Ｐゴシック" charset="0"/>
                      <a:cs typeface="Segoe UI Semibold" panose="020B0702040204020203" pitchFamily="34" charset="0"/>
                    </a:rPr>
                    <a:t>Azure Active Directory</a:t>
                  </a:r>
                </a:p>
              </p:txBody>
            </p:sp>
          </p:grpSp>
        </p:grpSp>
        <p:grpSp>
          <p:nvGrpSpPr>
            <p:cNvPr id="25" name="Group 24"/>
            <p:cNvGrpSpPr/>
            <p:nvPr/>
          </p:nvGrpSpPr>
          <p:grpSpPr>
            <a:xfrm>
              <a:off x="6837540" y="3604802"/>
              <a:ext cx="320136" cy="564162"/>
              <a:chOff x="6045200" y="966788"/>
              <a:chExt cx="420688" cy="741362"/>
            </a:xfrm>
          </p:grpSpPr>
          <p:sp>
            <p:nvSpPr>
              <p:cNvPr id="14" name="Freeform 5"/>
              <p:cNvSpPr>
                <a:spLocks/>
              </p:cNvSpPr>
              <p:nvPr/>
            </p:nvSpPr>
            <p:spPr bwMode="auto">
              <a:xfrm>
                <a:off x="6045200" y="1273175"/>
                <a:ext cx="420688" cy="434975"/>
              </a:xfrm>
              <a:custGeom>
                <a:avLst/>
                <a:gdLst>
                  <a:gd name="T0" fmla="*/ 349 w 349"/>
                  <a:gd name="T1" fmla="*/ 146 h 362"/>
                  <a:gd name="T2" fmla="*/ 349 w 349"/>
                  <a:gd name="T3" fmla="*/ 54 h 362"/>
                  <a:gd name="T4" fmla="*/ 349 w 349"/>
                  <a:gd name="T5" fmla="*/ 0 h 362"/>
                  <a:gd name="T6" fmla="*/ 296 w 349"/>
                  <a:gd name="T7" fmla="*/ 0 h 362"/>
                  <a:gd name="T8" fmla="*/ 55 w 349"/>
                  <a:gd name="T9" fmla="*/ 0 h 362"/>
                  <a:gd name="T10" fmla="*/ 2 w 349"/>
                  <a:gd name="T11" fmla="*/ 0 h 362"/>
                  <a:gd name="T12" fmla="*/ 2 w 349"/>
                  <a:gd name="T13" fmla="*/ 54 h 362"/>
                  <a:gd name="T14" fmla="*/ 2 w 349"/>
                  <a:gd name="T15" fmla="*/ 146 h 362"/>
                  <a:gd name="T16" fmla="*/ 151 w 349"/>
                  <a:gd name="T17" fmla="*/ 349 h 362"/>
                  <a:gd name="T18" fmla="*/ 175 w 349"/>
                  <a:gd name="T19" fmla="*/ 362 h 362"/>
                  <a:gd name="T20" fmla="*/ 200 w 349"/>
                  <a:gd name="T21" fmla="*/ 349 h 362"/>
                  <a:gd name="T22" fmla="*/ 349 w 349"/>
                  <a:gd name="T23" fmla="*/ 146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62">
                    <a:moveTo>
                      <a:pt x="349" y="146"/>
                    </a:moveTo>
                    <a:cubicBezTo>
                      <a:pt x="349" y="54"/>
                      <a:pt x="349" y="54"/>
                      <a:pt x="349" y="54"/>
                    </a:cubicBezTo>
                    <a:cubicBezTo>
                      <a:pt x="349" y="0"/>
                      <a:pt x="349" y="0"/>
                      <a:pt x="349" y="0"/>
                    </a:cubicBezTo>
                    <a:cubicBezTo>
                      <a:pt x="296" y="0"/>
                      <a:pt x="296" y="0"/>
                      <a:pt x="296" y="0"/>
                    </a:cubicBezTo>
                    <a:cubicBezTo>
                      <a:pt x="55" y="0"/>
                      <a:pt x="55" y="0"/>
                      <a:pt x="55" y="0"/>
                    </a:cubicBezTo>
                    <a:cubicBezTo>
                      <a:pt x="2" y="0"/>
                      <a:pt x="2" y="0"/>
                      <a:pt x="2" y="0"/>
                    </a:cubicBezTo>
                    <a:cubicBezTo>
                      <a:pt x="2" y="54"/>
                      <a:pt x="2" y="54"/>
                      <a:pt x="2" y="54"/>
                    </a:cubicBezTo>
                    <a:cubicBezTo>
                      <a:pt x="2" y="146"/>
                      <a:pt x="2" y="146"/>
                      <a:pt x="2" y="146"/>
                    </a:cubicBezTo>
                    <a:cubicBezTo>
                      <a:pt x="2" y="152"/>
                      <a:pt x="0" y="271"/>
                      <a:pt x="151" y="349"/>
                    </a:cubicBezTo>
                    <a:cubicBezTo>
                      <a:pt x="175" y="362"/>
                      <a:pt x="175" y="362"/>
                      <a:pt x="175" y="362"/>
                    </a:cubicBezTo>
                    <a:cubicBezTo>
                      <a:pt x="200" y="349"/>
                      <a:pt x="200" y="349"/>
                      <a:pt x="200" y="349"/>
                    </a:cubicBezTo>
                    <a:cubicBezTo>
                      <a:pt x="348" y="272"/>
                      <a:pt x="349" y="160"/>
                      <a:pt x="349" y="146"/>
                    </a:cubicBezTo>
                    <a:close/>
                  </a:path>
                </a:pathLst>
              </a:custGeom>
              <a:solidFill>
                <a:schemeClr val="accent2"/>
              </a:solidFill>
              <a:ln>
                <a:noFill/>
              </a:ln>
            </p:spPr>
            <p:txBody>
              <a:bodyPr vert="horz" wrap="square" lIns="93247" tIns="46623" rIns="93247" bIns="46623" numCol="1" anchor="t" anchorCtr="0" compatLnSpc="1">
                <a:prstTxWarp prst="textNoShape">
                  <a:avLst/>
                </a:prstTxWarp>
              </a:bodyPr>
              <a:lstStyle/>
              <a:p>
                <a:pPr defTabSz="914224">
                  <a:defRPr/>
                </a:pPr>
                <a:endParaRPr lang="en-US" sz="1836" kern="0" dirty="0">
                  <a:solidFill>
                    <a:sysClr val="windowText" lastClr="000000"/>
                  </a:solidFill>
                </a:endParaRPr>
              </a:p>
            </p:txBody>
          </p:sp>
          <p:sp>
            <p:nvSpPr>
              <p:cNvPr id="15" name="Freeform 6"/>
              <p:cNvSpPr>
                <a:spLocks/>
              </p:cNvSpPr>
              <p:nvPr/>
            </p:nvSpPr>
            <p:spPr bwMode="auto">
              <a:xfrm>
                <a:off x="6111875" y="966788"/>
                <a:ext cx="290513" cy="282575"/>
              </a:xfrm>
              <a:custGeom>
                <a:avLst/>
                <a:gdLst>
                  <a:gd name="T0" fmla="*/ 57 w 241"/>
                  <a:gd name="T1" fmla="*/ 204 h 236"/>
                  <a:gd name="T2" fmla="*/ 57 w 241"/>
                  <a:gd name="T3" fmla="*/ 120 h 236"/>
                  <a:gd name="T4" fmla="*/ 57 w 241"/>
                  <a:gd name="T5" fmla="*/ 118 h 236"/>
                  <a:gd name="T6" fmla="*/ 120 w 241"/>
                  <a:gd name="T7" fmla="*/ 57 h 236"/>
                  <a:gd name="T8" fmla="*/ 183 w 241"/>
                  <a:gd name="T9" fmla="*/ 120 h 236"/>
                  <a:gd name="T10" fmla="*/ 183 w 241"/>
                  <a:gd name="T11" fmla="*/ 236 h 236"/>
                  <a:gd name="T12" fmla="*/ 241 w 241"/>
                  <a:gd name="T13" fmla="*/ 236 h 236"/>
                  <a:gd name="T14" fmla="*/ 241 w 241"/>
                  <a:gd name="T15" fmla="*/ 113 h 236"/>
                  <a:gd name="T16" fmla="*/ 240 w 241"/>
                  <a:gd name="T17" fmla="*/ 113 h 236"/>
                  <a:gd name="T18" fmla="*/ 120 w 241"/>
                  <a:gd name="T19" fmla="*/ 0 h 236"/>
                  <a:gd name="T20" fmla="*/ 0 w 241"/>
                  <a:gd name="T21" fmla="*/ 120 h 236"/>
                  <a:gd name="T22" fmla="*/ 0 w 241"/>
                  <a:gd name="T23" fmla="*/ 236 h 236"/>
                  <a:gd name="T24" fmla="*/ 57 w 241"/>
                  <a:gd name="T25" fmla="*/ 236 h 236"/>
                  <a:gd name="T26" fmla="*/ 57 w 241"/>
                  <a:gd name="T27" fmla="*/ 20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236">
                    <a:moveTo>
                      <a:pt x="57" y="204"/>
                    </a:moveTo>
                    <a:cubicBezTo>
                      <a:pt x="57" y="120"/>
                      <a:pt x="57" y="120"/>
                      <a:pt x="57" y="120"/>
                    </a:cubicBezTo>
                    <a:cubicBezTo>
                      <a:pt x="57" y="118"/>
                      <a:pt x="57" y="118"/>
                      <a:pt x="57" y="118"/>
                    </a:cubicBezTo>
                    <a:cubicBezTo>
                      <a:pt x="59" y="84"/>
                      <a:pt x="86" y="57"/>
                      <a:pt x="120" y="57"/>
                    </a:cubicBezTo>
                    <a:cubicBezTo>
                      <a:pt x="155" y="57"/>
                      <a:pt x="183" y="85"/>
                      <a:pt x="183" y="120"/>
                    </a:cubicBezTo>
                    <a:cubicBezTo>
                      <a:pt x="183" y="236"/>
                      <a:pt x="183" y="236"/>
                      <a:pt x="183" y="236"/>
                    </a:cubicBezTo>
                    <a:cubicBezTo>
                      <a:pt x="241" y="236"/>
                      <a:pt x="241" y="236"/>
                      <a:pt x="241" y="236"/>
                    </a:cubicBezTo>
                    <a:cubicBezTo>
                      <a:pt x="241" y="113"/>
                      <a:pt x="241" y="113"/>
                      <a:pt x="241" y="113"/>
                    </a:cubicBezTo>
                    <a:cubicBezTo>
                      <a:pt x="240" y="113"/>
                      <a:pt x="240" y="113"/>
                      <a:pt x="240" y="113"/>
                    </a:cubicBezTo>
                    <a:cubicBezTo>
                      <a:pt x="237" y="50"/>
                      <a:pt x="184" y="0"/>
                      <a:pt x="120" y="0"/>
                    </a:cubicBezTo>
                    <a:cubicBezTo>
                      <a:pt x="54" y="0"/>
                      <a:pt x="0" y="54"/>
                      <a:pt x="0" y="120"/>
                    </a:cubicBezTo>
                    <a:cubicBezTo>
                      <a:pt x="0" y="236"/>
                      <a:pt x="0" y="236"/>
                      <a:pt x="0" y="236"/>
                    </a:cubicBezTo>
                    <a:cubicBezTo>
                      <a:pt x="57" y="236"/>
                      <a:pt x="57" y="236"/>
                      <a:pt x="57" y="236"/>
                    </a:cubicBezTo>
                    <a:lnTo>
                      <a:pt x="57" y="204"/>
                    </a:lnTo>
                    <a:close/>
                  </a:path>
                </a:pathLst>
              </a:custGeom>
              <a:solidFill>
                <a:schemeClr val="accent2"/>
              </a:solidFill>
              <a:ln>
                <a:noFill/>
              </a:ln>
            </p:spPr>
            <p:txBody>
              <a:bodyPr vert="horz" wrap="square" lIns="93247" tIns="46623" rIns="93247" bIns="46623" numCol="1" anchor="t" anchorCtr="0" compatLnSpc="1">
                <a:prstTxWarp prst="textNoShape">
                  <a:avLst/>
                </a:prstTxWarp>
              </a:bodyPr>
              <a:lstStyle/>
              <a:p>
                <a:pPr defTabSz="914224">
                  <a:defRPr/>
                </a:pPr>
                <a:endParaRPr lang="en-US" sz="1836" kern="0" dirty="0">
                  <a:solidFill>
                    <a:sysClr val="windowText" lastClr="000000"/>
                  </a:solidFill>
                </a:endParaRPr>
              </a:p>
            </p:txBody>
          </p:sp>
          <p:sp>
            <p:nvSpPr>
              <p:cNvPr id="16" name="Freeform 7"/>
              <p:cNvSpPr>
                <a:spLocks/>
              </p:cNvSpPr>
              <p:nvPr/>
            </p:nvSpPr>
            <p:spPr bwMode="auto">
              <a:xfrm>
                <a:off x="6156325" y="1387475"/>
                <a:ext cx="190500" cy="155575"/>
              </a:xfrm>
              <a:custGeom>
                <a:avLst/>
                <a:gdLst>
                  <a:gd name="T0" fmla="*/ 82 w 157"/>
                  <a:gd name="T1" fmla="*/ 12 h 130"/>
                  <a:gd name="T2" fmla="*/ 42 w 157"/>
                  <a:gd name="T3" fmla="*/ 30 h 130"/>
                  <a:gd name="T4" fmla="*/ 32 w 157"/>
                  <a:gd name="T5" fmla="*/ 45 h 130"/>
                  <a:gd name="T6" fmla="*/ 12 w 157"/>
                  <a:gd name="T7" fmla="*/ 66 h 130"/>
                  <a:gd name="T8" fmla="*/ 7 w 157"/>
                  <a:gd name="T9" fmla="*/ 68 h 130"/>
                  <a:gd name="T10" fmla="*/ 1 w 157"/>
                  <a:gd name="T11" fmla="*/ 65 h 130"/>
                  <a:gd name="T12" fmla="*/ 3 w 157"/>
                  <a:gd name="T13" fmla="*/ 58 h 130"/>
                  <a:gd name="T14" fmla="*/ 23 w 157"/>
                  <a:gd name="T15" fmla="*/ 38 h 130"/>
                  <a:gd name="T16" fmla="*/ 36 w 157"/>
                  <a:gd name="T17" fmla="*/ 21 h 130"/>
                  <a:gd name="T18" fmla="*/ 74 w 157"/>
                  <a:gd name="T19" fmla="*/ 2 h 130"/>
                  <a:gd name="T20" fmla="*/ 117 w 157"/>
                  <a:gd name="T21" fmla="*/ 11 h 130"/>
                  <a:gd name="T22" fmla="*/ 146 w 157"/>
                  <a:gd name="T23" fmla="*/ 48 h 130"/>
                  <a:gd name="T24" fmla="*/ 146 w 157"/>
                  <a:gd name="T25" fmla="*/ 61 h 130"/>
                  <a:gd name="T26" fmla="*/ 143 w 157"/>
                  <a:gd name="T27" fmla="*/ 85 h 130"/>
                  <a:gd name="T28" fmla="*/ 142 w 157"/>
                  <a:gd name="T29" fmla="*/ 96 h 130"/>
                  <a:gd name="T30" fmla="*/ 145 w 157"/>
                  <a:gd name="T31" fmla="*/ 108 h 130"/>
                  <a:gd name="T32" fmla="*/ 155 w 157"/>
                  <a:gd name="T33" fmla="*/ 119 h 130"/>
                  <a:gd name="T34" fmla="*/ 157 w 157"/>
                  <a:gd name="T35" fmla="*/ 125 h 130"/>
                  <a:gd name="T36" fmla="*/ 148 w 157"/>
                  <a:gd name="T37" fmla="*/ 128 h 130"/>
                  <a:gd name="T38" fmla="*/ 131 w 157"/>
                  <a:gd name="T39" fmla="*/ 103 h 130"/>
                  <a:gd name="T40" fmla="*/ 131 w 157"/>
                  <a:gd name="T41" fmla="*/ 91 h 130"/>
                  <a:gd name="T42" fmla="*/ 134 w 157"/>
                  <a:gd name="T43" fmla="*/ 67 h 130"/>
                  <a:gd name="T44" fmla="*/ 135 w 157"/>
                  <a:gd name="T45" fmla="*/ 52 h 130"/>
                  <a:gd name="T46" fmla="*/ 128 w 157"/>
                  <a:gd name="T47" fmla="*/ 37 h 130"/>
                  <a:gd name="T48" fmla="*/ 92 w 157"/>
                  <a:gd name="T49" fmla="*/ 13 h 130"/>
                  <a:gd name="T50" fmla="*/ 82 w 157"/>
                  <a:gd name="T51" fmla="*/ 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30">
                    <a:moveTo>
                      <a:pt x="82" y="12"/>
                    </a:moveTo>
                    <a:cubicBezTo>
                      <a:pt x="66" y="12"/>
                      <a:pt x="53" y="19"/>
                      <a:pt x="42" y="30"/>
                    </a:cubicBezTo>
                    <a:cubicBezTo>
                      <a:pt x="38" y="35"/>
                      <a:pt x="35" y="40"/>
                      <a:pt x="32" y="45"/>
                    </a:cubicBezTo>
                    <a:cubicBezTo>
                      <a:pt x="27" y="53"/>
                      <a:pt x="20" y="60"/>
                      <a:pt x="12" y="66"/>
                    </a:cubicBezTo>
                    <a:cubicBezTo>
                      <a:pt x="11" y="67"/>
                      <a:pt x="9" y="68"/>
                      <a:pt x="7" y="68"/>
                    </a:cubicBezTo>
                    <a:cubicBezTo>
                      <a:pt x="5" y="69"/>
                      <a:pt x="2" y="67"/>
                      <a:pt x="1" y="65"/>
                    </a:cubicBezTo>
                    <a:cubicBezTo>
                      <a:pt x="0" y="63"/>
                      <a:pt x="1" y="60"/>
                      <a:pt x="3" y="58"/>
                    </a:cubicBezTo>
                    <a:cubicBezTo>
                      <a:pt x="11" y="53"/>
                      <a:pt x="18" y="46"/>
                      <a:pt x="23" y="38"/>
                    </a:cubicBezTo>
                    <a:cubicBezTo>
                      <a:pt x="26" y="32"/>
                      <a:pt x="31" y="26"/>
                      <a:pt x="36" y="21"/>
                    </a:cubicBezTo>
                    <a:cubicBezTo>
                      <a:pt x="46" y="10"/>
                      <a:pt x="59" y="3"/>
                      <a:pt x="74" y="2"/>
                    </a:cubicBezTo>
                    <a:cubicBezTo>
                      <a:pt x="89" y="0"/>
                      <a:pt x="104" y="3"/>
                      <a:pt x="117" y="11"/>
                    </a:cubicBezTo>
                    <a:cubicBezTo>
                      <a:pt x="131" y="20"/>
                      <a:pt x="141" y="32"/>
                      <a:pt x="146" y="48"/>
                    </a:cubicBezTo>
                    <a:cubicBezTo>
                      <a:pt x="147" y="52"/>
                      <a:pt x="147" y="57"/>
                      <a:pt x="146" y="61"/>
                    </a:cubicBezTo>
                    <a:cubicBezTo>
                      <a:pt x="145" y="69"/>
                      <a:pt x="144" y="77"/>
                      <a:pt x="143" y="85"/>
                    </a:cubicBezTo>
                    <a:cubicBezTo>
                      <a:pt x="143" y="89"/>
                      <a:pt x="142" y="93"/>
                      <a:pt x="142" y="96"/>
                    </a:cubicBezTo>
                    <a:cubicBezTo>
                      <a:pt x="142" y="101"/>
                      <a:pt x="143" y="105"/>
                      <a:pt x="145" y="108"/>
                    </a:cubicBezTo>
                    <a:cubicBezTo>
                      <a:pt x="148" y="112"/>
                      <a:pt x="151" y="116"/>
                      <a:pt x="155" y="119"/>
                    </a:cubicBezTo>
                    <a:cubicBezTo>
                      <a:pt x="157" y="121"/>
                      <a:pt x="157" y="123"/>
                      <a:pt x="157" y="125"/>
                    </a:cubicBezTo>
                    <a:cubicBezTo>
                      <a:pt x="156" y="129"/>
                      <a:pt x="151" y="130"/>
                      <a:pt x="148" y="128"/>
                    </a:cubicBezTo>
                    <a:cubicBezTo>
                      <a:pt x="140" y="121"/>
                      <a:pt x="133" y="113"/>
                      <a:pt x="131" y="103"/>
                    </a:cubicBezTo>
                    <a:cubicBezTo>
                      <a:pt x="130" y="99"/>
                      <a:pt x="130" y="95"/>
                      <a:pt x="131" y="91"/>
                    </a:cubicBezTo>
                    <a:cubicBezTo>
                      <a:pt x="132" y="83"/>
                      <a:pt x="133" y="75"/>
                      <a:pt x="134" y="67"/>
                    </a:cubicBezTo>
                    <a:cubicBezTo>
                      <a:pt x="135" y="62"/>
                      <a:pt x="136" y="57"/>
                      <a:pt x="135" y="52"/>
                    </a:cubicBezTo>
                    <a:cubicBezTo>
                      <a:pt x="134" y="47"/>
                      <a:pt x="131" y="42"/>
                      <a:pt x="128" y="37"/>
                    </a:cubicBezTo>
                    <a:cubicBezTo>
                      <a:pt x="120" y="24"/>
                      <a:pt x="108" y="16"/>
                      <a:pt x="92" y="13"/>
                    </a:cubicBezTo>
                    <a:cubicBezTo>
                      <a:pt x="88" y="13"/>
                      <a:pt x="85" y="13"/>
                      <a:pt x="82"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defRPr/>
                </a:pPr>
                <a:endParaRPr lang="en-US" sz="1836" kern="0" dirty="0">
                  <a:solidFill>
                    <a:sysClr val="windowText" lastClr="000000"/>
                  </a:solidFill>
                </a:endParaRPr>
              </a:p>
            </p:txBody>
          </p:sp>
          <p:sp>
            <p:nvSpPr>
              <p:cNvPr id="17" name="Freeform 8"/>
              <p:cNvSpPr>
                <a:spLocks/>
              </p:cNvSpPr>
              <p:nvPr/>
            </p:nvSpPr>
            <p:spPr bwMode="auto">
              <a:xfrm>
                <a:off x="6156325" y="1435100"/>
                <a:ext cx="133350" cy="139700"/>
              </a:xfrm>
              <a:custGeom>
                <a:avLst/>
                <a:gdLst>
                  <a:gd name="T0" fmla="*/ 83 w 111"/>
                  <a:gd name="T1" fmla="*/ 0 h 116"/>
                  <a:gd name="T2" fmla="*/ 107 w 111"/>
                  <a:gd name="T3" fmla="*/ 17 h 116"/>
                  <a:gd name="T4" fmla="*/ 106 w 111"/>
                  <a:gd name="T5" fmla="*/ 44 h 116"/>
                  <a:gd name="T6" fmla="*/ 90 w 111"/>
                  <a:gd name="T7" fmla="*/ 67 h 116"/>
                  <a:gd name="T8" fmla="*/ 54 w 111"/>
                  <a:gd name="T9" fmla="*/ 100 h 116"/>
                  <a:gd name="T10" fmla="*/ 37 w 111"/>
                  <a:gd name="T11" fmla="*/ 113 h 116"/>
                  <a:gd name="T12" fmla="*/ 28 w 111"/>
                  <a:gd name="T13" fmla="*/ 110 h 116"/>
                  <a:gd name="T14" fmla="*/ 30 w 111"/>
                  <a:gd name="T15" fmla="*/ 104 h 116"/>
                  <a:gd name="T16" fmla="*/ 48 w 111"/>
                  <a:gd name="T17" fmla="*/ 91 h 116"/>
                  <a:gd name="T18" fmla="*/ 82 w 111"/>
                  <a:gd name="T19" fmla="*/ 59 h 116"/>
                  <a:gd name="T20" fmla="*/ 96 w 111"/>
                  <a:gd name="T21" fmla="*/ 39 h 116"/>
                  <a:gd name="T22" fmla="*/ 98 w 111"/>
                  <a:gd name="T23" fmla="*/ 27 h 116"/>
                  <a:gd name="T24" fmla="*/ 95 w 111"/>
                  <a:gd name="T25" fmla="*/ 18 h 116"/>
                  <a:gd name="T26" fmla="*/ 76 w 111"/>
                  <a:gd name="T27" fmla="*/ 13 h 116"/>
                  <a:gd name="T28" fmla="*/ 67 w 111"/>
                  <a:gd name="T29" fmla="*/ 23 h 116"/>
                  <a:gd name="T30" fmla="*/ 56 w 111"/>
                  <a:gd name="T31" fmla="*/ 41 h 116"/>
                  <a:gd name="T32" fmla="*/ 33 w 111"/>
                  <a:gd name="T33" fmla="*/ 63 h 116"/>
                  <a:gd name="T34" fmla="*/ 10 w 111"/>
                  <a:gd name="T35" fmla="*/ 79 h 116"/>
                  <a:gd name="T36" fmla="*/ 2 w 111"/>
                  <a:gd name="T37" fmla="*/ 78 h 116"/>
                  <a:gd name="T38" fmla="*/ 4 w 111"/>
                  <a:gd name="T39" fmla="*/ 70 h 116"/>
                  <a:gd name="T40" fmla="*/ 26 w 111"/>
                  <a:gd name="T41" fmla="*/ 55 h 116"/>
                  <a:gd name="T42" fmla="*/ 56 w 111"/>
                  <a:gd name="T43" fmla="*/ 19 h 116"/>
                  <a:gd name="T44" fmla="*/ 73 w 111"/>
                  <a:gd name="T45" fmla="*/ 2 h 116"/>
                  <a:gd name="T46" fmla="*/ 83 w 111"/>
                  <a:gd name="T4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16">
                    <a:moveTo>
                      <a:pt x="83" y="0"/>
                    </a:moveTo>
                    <a:cubicBezTo>
                      <a:pt x="93" y="0"/>
                      <a:pt x="102" y="7"/>
                      <a:pt x="107" y="17"/>
                    </a:cubicBezTo>
                    <a:cubicBezTo>
                      <a:pt x="111" y="26"/>
                      <a:pt x="110" y="35"/>
                      <a:pt x="106" y="44"/>
                    </a:cubicBezTo>
                    <a:cubicBezTo>
                      <a:pt x="102" y="52"/>
                      <a:pt x="96" y="60"/>
                      <a:pt x="90" y="67"/>
                    </a:cubicBezTo>
                    <a:cubicBezTo>
                      <a:pt x="79" y="79"/>
                      <a:pt x="67" y="90"/>
                      <a:pt x="54" y="100"/>
                    </a:cubicBezTo>
                    <a:cubicBezTo>
                      <a:pt x="48" y="105"/>
                      <a:pt x="43" y="109"/>
                      <a:pt x="37" y="113"/>
                    </a:cubicBezTo>
                    <a:cubicBezTo>
                      <a:pt x="33" y="116"/>
                      <a:pt x="29" y="114"/>
                      <a:pt x="28" y="110"/>
                    </a:cubicBezTo>
                    <a:cubicBezTo>
                      <a:pt x="27" y="108"/>
                      <a:pt x="28" y="106"/>
                      <a:pt x="30" y="104"/>
                    </a:cubicBezTo>
                    <a:cubicBezTo>
                      <a:pt x="36" y="100"/>
                      <a:pt x="42" y="96"/>
                      <a:pt x="48" y="91"/>
                    </a:cubicBezTo>
                    <a:cubicBezTo>
                      <a:pt x="60" y="81"/>
                      <a:pt x="72" y="71"/>
                      <a:pt x="82" y="59"/>
                    </a:cubicBezTo>
                    <a:cubicBezTo>
                      <a:pt x="88" y="53"/>
                      <a:pt x="93" y="46"/>
                      <a:pt x="96" y="39"/>
                    </a:cubicBezTo>
                    <a:cubicBezTo>
                      <a:pt x="98" y="35"/>
                      <a:pt x="99" y="31"/>
                      <a:pt x="98" y="27"/>
                    </a:cubicBezTo>
                    <a:cubicBezTo>
                      <a:pt x="98" y="24"/>
                      <a:pt x="97" y="21"/>
                      <a:pt x="95" y="18"/>
                    </a:cubicBezTo>
                    <a:cubicBezTo>
                      <a:pt x="91" y="12"/>
                      <a:pt x="83" y="10"/>
                      <a:pt x="76" y="13"/>
                    </a:cubicBezTo>
                    <a:cubicBezTo>
                      <a:pt x="71" y="15"/>
                      <a:pt x="69" y="19"/>
                      <a:pt x="67" y="23"/>
                    </a:cubicBezTo>
                    <a:cubicBezTo>
                      <a:pt x="64" y="29"/>
                      <a:pt x="60" y="35"/>
                      <a:pt x="56" y="41"/>
                    </a:cubicBezTo>
                    <a:cubicBezTo>
                      <a:pt x="50" y="50"/>
                      <a:pt x="42" y="57"/>
                      <a:pt x="33" y="63"/>
                    </a:cubicBezTo>
                    <a:cubicBezTo>
                      <a:pt x="26" y="69"/>
                      <a:pt x="18" y="74"/>
                      <a:pt x="10" y="79"/>
                    </a:cubicBezTo>
                    <a:cubicBezTo>
                      <a:pt x="8" y="81"/>
                      <a:pt x="4" y="81"/>
                      <a:pt x="2" y="78"/>
                    </a:cubicBezTo>
                    <a:cubicBezTo>
                      <a:pt x="0" y="76"/>
                      <a:pt x="1" y="72"/>
                      <a:pt x="4" y="70"/>
                    </a:cubicBezTo>
                    <a:cubicBezTo>
                      <a:pt x="11" y="65"/>
                      <a:pt x="18" y="60"/>
                      <a:pt x="26" y="55"/>
                    </a:cubicBezTo>
                    <a:cubicBezTo>
                      <a:pt x="39" y="46"/>
                      <a:pt x="49" y="33"/>
                      <a:pt x="56" y="19"/>
                    </a:cubicBezTo>
                    <a:cubicBezTo>
                      <a:pt x="59" y="11"/>
                      <a:pt x="65" y="6"/>
                      <a:pt x="73" y="2"/>
                    </a:cubicBezTo>
                    <a:cubicBezTo>
                      <a:pt x="76" y="1"/>
                      <a:pt x="79" y="0"/>
                      <a:pt x="8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defRPr/>
                </a:pPr>
                <a:endParaRPr lang="en-US" sz="1836" kern="0" dirty="0">
                  <a:solidFill>
                    <a:sysClr val="windowText" lastClr="000000"/>
                  </a:solidFill>
                </a:endParaRPr>
              </a:p>
            </p:txBody>
          </p:sp>
          <p:sp>
            <p:nvSpPr>
              <p:cNvPr id="18" name="Freeform 9"/>
              <p:cNvSpPr>
                <a:spLocks/>
              </p:cNvSpPr>
              <p:nvPr/>
            </p:nvSpPr>
            <p:spPr bwMode="auto">
              <a:xfrm>
                <a:off x="6156325" y="1411288"/>
                <a:ext cx="177800" cy="149225"/>
              </a:xfrm>
              <a:custGeom>
                <a:avLst/>
                <a:gdLst>
                  <a:gd name="T0" fmla="*/ 127 w 147"/>
                  <a:gd name="T1" fmla="*/ 44 h 124"/>
                  <a:gd name="T2" fmla="*/ 124 w 147"/>
                  <a:gd name="T3" fmla="*/ 63 h 124"/>
                  <a:gd name="T4" fmla="*/ 122 w 147"/>
                  <a:gd name="T5" fmla="*/ 82 h 124"/>
                  <a:gd name="T6" fmla="*/ 127 w 147"/>
                  <a:gd name="T7" fmla="*/ 101 h 124"/>
                  <a:gd name="T8" fmla="*/ 139 w 147"/>
                  <a:gd name="T9" fmla="*/ 112 h 124"/>
                  <a:gd name="T10" fmla="*/ 142 w 147"/>
                  <a:gd name="T11" fmla="*/ 113 h 124"/>
                  <a:gd name="T12" fmla="*/ 145 w 147"/>
                  <a:gd name="T13" fmla="*/ 120 h 124"/>
                  <a:gd name="T14" fmla="*/ 138 w 147"/>
                  <a:gd name="T15" fmla="*/ 123 h 124"/>
                  <a:gd name="T16" fmla="*/ 114 w 147"/>
                  <a:gd name="T17" fmla="*/ 100 h 124"/>
                  <a:gd name="T18" fmla="*/ 111 w 147"/>
                  <a:gd name="T19" fmla="*/ 78 h 124"/>
                  <a:gd name="T20" fmla="*/ 113 w 147"/>
                  <a:gd name="T21" fmla="*/ 62 h 124"/>
                  <a:gd name="T22" fmla="*/ 116 w 147"/>
                  <a:gd name="T23" fmla="*/ 45 h 124"/>
                  <a:gd name="T24" fmla="*/ 101 w 147"/>
                  <a:gd name="T25" fmla="*/ 18 h 124"/>
                  <a:gd name="T26" fmla="*/ 58 w 147"/>
                  <a:gd name="T27" fmla="*/ 21 h 124"/>
                  <a:gd name="T28" fmla="*/ 46 w 147"/>
                  <a:gd name="T29" fmla="*/ 38 h 124"/>
                  <a:gd name="T30" fmla="*/ 28 w 147"/>
                  <a:gd name="T31" fmla="*/ 61 h 124"/>
                  <a:gd name="T32" fmla="*/ 9 w 147"/>
                  <a:gd name="T33" fmla="*/ 75 h 124"/>
                  <a:gd name="T34" fmla="*/ 3 w 147"/>
                  <a:gd name="T35" fmla="*/ 75 h 124"/>
                  <a:gd name="T36" fmla="*/ 0 w 147"/>
                  <a:gd name="T37" fmla="*/ 70 h 124"/>
                  <a:gd name="T38" fmla="*/ 3 w 147"/>
                  <a:gd name="T39" fmla="*/ 65 h 124"/>
                  <a:gd name="T40" fmla="*/ 23 w 147"/>
                  <a:gd name="T41" fmla="*/ 50 h 124"/>
                  <a:gd name="T42" fmla="*/ 35 w 147"/>
                  <a:gd name="T43" fmla="*/ 34 h 124"/>
                  <a:gd name="T44" fmla="*/ 54 w 147"/>
                  <a:gd name="T45" fmla="*/ 10 h 124"/>
                  <a:gd name="T46" fmla="*/ 86 w 147"/>
                  <a:gd name="T47" fmla="*/ 1 h 124"/>
                  <a:gd name="T48" fmla="*/ 126 w 147"/>
                  <a:gd name="T49" fmla="*/ 33 h 124"/>
                  <a:gd name="T50" fmla="*/ 127 w 147"/>
                  <a:gd name="T51" fmla="*/ 44 h 124"/>
                  <a:gd name="T52" fmla="*/ 127 w 147"/>
                  <a:gd name="T53" fmla="*/ 4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7" h="124">
                    <a:moveTo>
                      <a:pt x="127" y="44"/>
                    </a:moveTo>
                    <a:cubicBezTo>
                      <a:pt x="127" y="50"/>
                      <a:pt x="126" y="57"/>
                      <a:pt x="124" y="63"/>
                    </a:cubicBezTo>
                    <a:cubicBezTo>
                      <a:pt x="123" y="69"/>
                      <a:pt x="122" y="76"/>
                      <a:pt x="122" y="82"/>
                    </a:cubicBezTo>
                    <a:cubicBezTo>
                      <a:pt x="122" y="89"/>
                      <a:pt x="124" y="95"/>
                      <a:pt x="127" y="101"/>
                    </a:cubicBezTo>
                    <a:cubicBezTo>
                      <a:pt x="129" y="106"/>
                      <a:pt x="133" y="110"/>
                      <a:pt x="139" y="112"/>
                    </a:cubicBezTo>
                    <a:cubicBezTo>
                      <a:pt x="140" y="112"/>
                      <a:pt x="141" y="112"/>
                      <a:pt x="142" y="113"/>
                    </a:cubicBezTo>
                    <a:cubicBezTo>
                      <a:pt x="145" y="114"/>
                      <a:pt x="147" y="117"/>
                      <a:pt x="145" y="120"/>
                    </a:cubicBezTo>
                    <a:cubicBezTo>
                      <a:pt x="144" y="123"/>
                      <a:pt x="141" y="124"/>
                      <a:pt x="138" y="123"/>
                    </a:cubicBezTo>
                    <a:cubicBezTo>
                      <a:pt x="126" y="119"/>
                      <a:pt x="118" y="112"/>
                      <a:pt x="114" y="100"/>
                    </a:cubicBezTo>
                    <a:cubicBezTo>
                      <a:pt x="111" y="93"/>
                      <a:pt x="110" y="85"/>
                      <a:pt x="111" y="78"/>
                    </a:cubicBezTo>
                    <a:cubicBezTo>
                      <a:pt x="111" y="72"/>
                      <a:pt x="112" y="67"/>
                      <a:pt x="113" y="62"/>
                    </a:cubicBezTo>
                    <a:cubicBezTo>
                      <a:pt x="114" y="56"/>
                      <a:pt x="115" y="50"/>
                      <a:pt x="116" y="45"/>
                    </a:cubicBezTo>
                    <a:cubicBezTo>
                      <a:pt x="116" y="33"/>
                      <a:pt x="111" y="24"/>
                      <a:pt x="101" y="18"/>
                    </a:cubicBezTo>
                    <a:cubicBezTo>
                      <a:pt x="87" y="8"/>
                      <a:pt x="70" y="10"/>
                      <a:pt x="58" y="21"/>
                    </a:cubicBezTo>
                    <a:cubicBezTo>
                      <a:pt x="53" y="26"/>
                      <a:pt x="48" y="31"/>
                      <a:pt x="46" y="38"/>
                    </a:cubicBezTo>
                    <a:cubicBezTo>
                      <a:pt x="42" y="47"/>
                      <a:pt x="36" y="54"/>
                      <a:pt x="28" y="61"/>
                    </a:cubicBezTo>
                    <a:cubicBezTo>
                      <a:pt x="22" y="66"/>
                      <a:pt x="16" y="71"/>
                      <a:pt x="9" y="75"/>
                    </a:cubicBezTo>
                    <a:cubicBezTo>
                      <a:pt x="7" y="76"/>
                      <a:pt x="5" y="76"/>
                      <a:pt x="3" y="75"/>
                    </a:cubicBezTo>
                    <a:cubicBezTo>
                      <a:pt x="1" y="74"/>
                      <a:pt x="0" y="72"/>
                      <a:pt x="0" y="70"/>
                    </a:cubicBezTo>
                    <a:cubicBezTo>
                      <a:pt x="0" y="68"/>
                      <a:pt x="1" y="66"/>
                      <a:pt x="3" y="65"/>
                    </a:cubicBezTo>
                    <a:cubicBezTo>
                      <a:pt x="10" y="61"/>
                      <a:pt x="17" y="56"/>
                      <a:pt x="23" y="50"/>
                    </a:cubicBezTo>
                    <a:cubicBezTo>
                      <a:pt x="28" y="45"/>
                      <a:pt x="32" y="40"/>
                      <a:pt x="35" y="34"/>
                    </a:cubicBezTo>
                    <a:cubicBezTo>
                      <a:pt x="39" y="24"/>
                      <a:pt x="45" y="16"/>
                      <a:pt x="54" y="10"/>
                    </a:cubicBezTo>
                    <a:cubicBezTo>
                      <a:pt x="63" y="3"/>
                      <a:pt x="74" y="0"/>
                      <a:pt x="86" y="1"/>
                    </a:cubicBezTo>
                    <a:cubicBezTo>
                      <a:pt x="105" y="2"/>
                      <a:pt x="122" y="17"/>
                      <a:pt x="126" y="33"/>
                    </a:cubicBezTo>
                    <a:cubicBezTo>
                      <a:pt x="127" y="37"/>
                      <a:pt x="127" y="40"/>
                      <a:pt x="127" y="44"/>
                    </a:cubicBezTo>
                    <a:cubicBezTo>
                      <a:pt x="127" y="44"/>
                      <a:pt x="127" y="44"/>
                      <a:pt x="127"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defRPr/>
                </a:pPr>
                <a:endParaRPr lang="en-US" sz="1836" kern="0" dirty="0">
                  <a:solidFill>
                    <a:sysClr val="windowText" lastClr="000000"/>
                  </a:solidFill>
                </a:endParaRPr>
              </a:p>
            </p:txBody>
          </p:sp>
          <p:sp>
            <p:nvSpPr>
              <p:cNvPr id="19" name="Freeform 10"/>
              <p:cNvSpPr>
                <a:spLocks/>
              </p:cNvSpPr>
              <p:nvPr/>
            </p:nvSpPr>
            <p:spPr bwMode="auto">
              <a:xfrm>
                <a:off x="6159500" y="1366838"/>
                <a:ext cx="187325" cy="68262"/>
              </a:xfrm>
              <a:custGeom>
                <a:avLst/>
                <a:gdLst>
                  <a:gd name="T0" fmla="*/ 155 w 155"/>
                  <a:gd name="T1" fmla="*/ 42 h 58"/>
                  <a:gd name="T2" fmla="*/ 151 w 155"/>
                  <a:gd name="T3" fmla="*/ 47 h 58"/>
                  <a:gd name="T4" fmla="*/ 145 w 155"/>
                  <a:gd name="T5" fmla="*/ 45 h 58"/>
                  <a:gd name="T6" fmla="*/ 133 w 155"/>
                  <a:gd name="T7" fmla="*/ 33 h 58"/>
                  <a:gd name="T8" fmla="*/ 97 w 155"/>
                  <a:gd name="T9" fmla="*/ 13 h 58"/>
                  <a:gd name="T10" fmla="*/ 72 w 155"/>
                  <a:gd name="T11" fmla="*/ 12 h 58"/>
                  <a:gd name="T12" fmla="*/ 46 w 155"/>
                  <a:gd name="T13" fmla="*/ 19 h 58"/>
                  <a:gd name="T14" fmla="*/ 25 w 155"/>
                  <a:gd name="T15" fmla="*/ 36 h 58"/>
                  <a:gd name="T16" fmla="*/ 11 w 155"/>
                  <a:gd name="T17" fmla="*/ 54 h 58"/>
                  <a:gd name="T18" fmla="*/ 3 w 155"/>
                  <a:gd name="T19" fmla="*/ 56 h 58"/>
                  <a:gd name="T20" fmla="*/ 2 w 155"/>
                  <a:gd name="T21" fmla="*/ 49 h 58"/>
                  <a:gd name="T22" fmla="*/ 26 w 155"/>
                  <a:gd name="T23" fmla="*/ 19 h 58"/>
                  <a:gd name="T24" fmla="*/ 63 w 155"/>
                  <a:gd name="T25" fmla="*/ 2 h 58"/>
                  <a:gd name="T26" fmla="*/ 91 w 155"/>
                  <a:gd name="T27" fmla="*/ 1 h 58"/>
                  <a:gd name="T28" fmla="*/ 126 w 155"/>
                  <a:gd name="T29" fmla="*/ 13 h 58"/>
                  <a:gd name="T30" fmla="*/ 153 w 155"/>
                  <a:gd name="T31" fmla="*/ 38 h 58"/>
                  <a:gd name="T32" fmla="*/ 155 w 155"/>
                  <a:gd name="T33" fmla="*/ 42 h 58"/>
                  <a:gd name="T34" fmla="*/ 155 w 155"/>
                  <a:gd name="T35"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58">
                    <a:moveTo>
                      <a:pt x="155" y="42"/>
                    </a:moveTo>
                    <a:cubicBezTo>
                      <a:pt x="155" y="44"/>
                      <a:pt x="153" y="46"/>
                      <a:pt x="151" y="47"/>
                    </a:cubicBezTo>
                    <a:cubicBezTo>
                      <a:pt x="149" y="48"/>
                      <a:pt x="146" y="47"/>
                      <a:pt x="145" y="45"/>
                    </a:cubicBezTo>
                    <a:cubicBezTo>
                      <a:pt x="141" y="40"/>
                      <a:pt x="137" y="36"/>
                      <a:pt x="133" y="33"/>
                    </a:cubicBezTo>
                    <a:cubicBezTo>
                      <a:pt x="123" y="23"/>
                      <a:pt x="111" y="16"/>
                      <a:pt x="97" y="13"/>
                    </a:cubicBezTo>
                    <a:cubicBezTo>
                      <a:pt x="89" y="11"/>
                      <a:pt x="80" y="11"/>
                      <a:pt x="72" y="12"/>
                    </a:cubicBezTo>
                    <a:cubicBezTo>
                      <a:pt x="63" y="12"/>
                      <a:pt x="54" y="15"/>
                      <a:pt x="46" y="19"/>
                    </a:cubicBezTo>
                    <a:cubicBezTo>
                      <a:pt x="38" y="23"/>
                      <a:pt x="31" y="29"/>
                      <a:pt x="25" y="36"/>
                    </a:cubicBezTo>
                    <a:cubicBezTo>
                      <a:pt x="20" y="42"/>
                      <a:pt x="15" y="48"/>
                      <a:pt x="11" y="54"/>
                    </a:cubicBezTo>
                    <a:cubicBezTo>
                      <a:pt x="10" y="57"/>
                      <a:pt x="6" y="58"/>
                      <a:pt x="3" y="56"/>
                    </a:cubicBezTo>
                    <a:cubicBezTo>
                      <a:pt x="1" y="55"/>
                      <a:pt x="0" y="51"/>
                      <a:pt x="2" y="49"/>
                    </a:cubicBezTo>
                    <a:cubicBezTo>
                      <a:pt x="8" y="38"/>
                      <a:pt x="16" y="28"/>
                      <a:pt x="26" y="19"/>
                    </a:cubicBezTo>
                    <a:cubicBezTo>
                      <a:pt x="37" y="10"/>
                      <a:pt x="49" y="4"/>
                      <a:pt x="63" y="2"/>
                    </a:cubicBezTo>
                    <a:cubicBezTo>
                      <a:pt x="72" y="0"/>
                      <a:pt x="82" y="0"/>
                      <a:pt x="91" y="1"/>
                    </a:cubicBezTo>
                    <a:cubicBezTo>
                      <a:pt x="104" y="2"/>
                      <a:pt x="115" y="7"/>
                      <a:pt x="126" y="13"/>
                    </a:cubicBezTo>
                    <a:cubicBezTo>
                      <a:pt x="137" y="20"/>
                      <a:pt x="146" y="28"/>
                      <a:pt x="153" y="38"/>
                    </a:cubicBezTo>
                    <a:cubicBezTo>
                      <a:pt x="154" y="39"/>
                      <a:pt x="155" y="40"/>
                      <a:pt x="155" y="42"/>
                    </a:cubicBezTo>
                    <a:cubicBezTo>
                      <a:pt x="155" y="42"/>
                      <a:pt x="155" y="42"/>
                      <a:pt x="155"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defRPr/>
                </a:pPr>
                <a:endParaRPr lang="en-US" sz="1836" kern="0" dirty="0">
                  <a:solidFill>
                    <a:sysClr val="windowText" lastClr="000000"/>
                  </a:solidFill>
                </a:endParaRPr>
              </a:p>
            </p:txBody>
          </p:sp>
          <p:sp>
            <p:nvSpPr>
              <p:cNvPr id="20" name="Freeform 11"/>
              <p:cNvSpPr>
                <a:spLocks/>
              </p:cNvSpPr>
              <p:nvPr/>
            </p:nvSpPr>
            <p:spPr bwMode="auto">
              <a:xfrm>
                <a:off x="6167438" y="1341438"/>
                <a:ext cx="169863" cy="49212"/>
              </a:xfrm>
              <a:custGeom>
                <a:avLst/>
                <a:gdLst>
                  <a:gd name="T0" fmla="*/ 141 w 141"/>
                  <a:gd name="T1" fmla="*/ 28 h 40"/>
                  <a:gd name="T2" fmla="*/ 138 w 141"/>
                  <a:gd name="T3" fmla="*/ 33 h 40"/>
                  <a:gd name="T4" fmla="*/ 132 w 141"/>
                  <a:gd name="T5" fmla="*/ 32 h 40"/>
                  <a:gd name="T6" fmla="*/ 127 w 141"/>
                  <a:gd name="T7" fmla="*/ 29 h 40"/>
                  <a:gd name="T8" fmla="*/ 84 w 141"/>
                  <a:gd name="T9" fmla="*/ 13 h 40"/>
                  <a:gd name="T10" fmla="*/ 42 w 141"/>
                  <a:gd name="T11" fmla="*/ 17 h 40"/>
                  <a:gd name="T12" fmla="*/ 15 w 141"/>
                  <a:gd name="T13" fmla="*/ 33 h 40"/>
                  <a:gd name="T14" fmla="*/ 11 w 141"/>
                  <a:gd name="T15" fmla="*/ 37 h 40"/>
                  <a:gd name="T16" fmla="*/ 3 w 141"/>
                  <a:gd name="T17" fmla="*/ 38 h 40"/>
                  <a:gd name="T18" fmla="*/ 3 w 141"/>
                  <a:gd name="T19" fmla="*/ 30 h 40"/>
                  <a:gd name="T20" fmla="*/ 18 w 141"/>
                  <a:gd name="T21" fmla="*/ 17 h 40"/>
                  <a:gd name="T22" fmla="*/ 58 w 141"/>
                  <a:gd name="T23" fmla="*/ 2 h 40"/>
                  <a:gd name="T24" fmla="*/ 116 w 141"/>
                  <a:gd name="T25" fmla="*/ 10 h 40"/>
                  <a:gd name="T26" fmla="*/ 138 w 141"/>
                  <a:gd name="T27" fmla="*/ 23 h 40"/>
                  <a:gd name="T28" fmla="*/ 141 w 141"/>
                  <a:gd name="T29"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40">
                    <a:moveTo>
                      <a:pt x="141" y="28"/>
                    </a:moveTo>
                    <a:cubicBezTo>
                      <a:pt x="141" y="30"/>
                      <a:pt x="140" y="32"/>
                      <a:pt x="138" y="33"/>
                    </a:cubicBezTo>
                    <a:cubicBezTo>
                      <a:pt x="136" y="34"/>
                      <a:pt x="133" y="34"/>
                      <a:pt x="132" y="32"/>
                    </a:cubicBezTo>
                    <a:cubicBezTo>
                      <a:pt x="130" y="31"/>
                      <a:pt x="128" y="30"/>
                      <a:pt x="127" y="29"/>
                    </a:cubicBezTo>
                    <a:cubicBezTo>
                      <a:pt x="114" y="20"/>
                      <a:pt x="99" y="14"/>
                      <a:pt x="84" y="13"/>
                    </a:cubicBezTo>
                    <a:cubicBezTo>
                      <a:pt x="69" y="11"/>
                      <a:pt x="56" y="12"/>
                      <a:pt x="42" y="17"/>
                    </a:cubicBezTo>
                    <a:cubicBezTo>
                      <a:pt x="32" y="21"/>
                      <a:pt x="23" y="26"/>
                      <a:pt x="15" y="33"/>
                    </a:cubicBezTo>
                    <a:cubicBezTo>
                      <a:pt x="14" y="34"/>
                      <a:pt x="13" y="36"/>
                      <a:pt x="11" y="37"/>
                    </a:cubicBezTo>
                    <a:cubicBezTo>
                      <a:pt x="9" y="40"/>
                      <a:pt x="6" y="40"/>
                      <a:pt x="3" y="38"/>
                    </a:cubicBezTo>
                    <a:cubicBezTo>
                      <a:pt x="1" y="36"/>
                      <a:pt x="0" y="33"/>
                      <a:pt x="3" y="30"/>
                    </a:cubicBezTo>
                    <a:cubicBezTo>
                      <a:pt x="7" y="25"/>
                      <a:pt x="12" y="21"/>
                      <a:pt x="18" y="17"/>
                    </a:cubicBezTo>
                    <a:cubicBezTo>
                      <a:pt x="30" y="9"/>
                      <a:pt x="43" y="4"/>
                      <a:pt x="58" y="2"/>
                    </a:cubicBezTo>
                    <a:cubicBezTo>
                      <a:pt x="78" y="0"/>
                      <a:pt x="97" y="2"/>
                      <a:pt x="116" y="10"/>
                    </a:cubicBezTo>
                    <a:cubicBezTo>
                      <a:pt x="124" y="13"/>
                      <a:pt x="131" y="18"/>
                      <a:pt x="138" y="23"/>
                    </a:cubicBezTo>
                    <a:cubicBezTo>
                      <a:pt x="140" y="25"/>
                      <a:pt x="141" y="26"/>
                      <a:pt x="141"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defRPr/>
                </a:pPr>
                <a:endParaRPr lang="en-US" sz="1836" kern="0" dirty="0">
                  <a:solidFill>
                    <a:sysClr val="windowText" lastClr="000000"/>
                  </a:solidFill>
                </a:endParaRPr>
              </a:p>
            </p:txBody>
          </p:sp>
          <p:sp>
            <p:nvSpPr>
              <p:cNvPr id="21" name="Freeform 12"/>
              <p:cNvSpPr>
                <a:spLocks/>
              </p:cNvSpPr>
              <p:nvPr/>
            </p:nvSpPr>
            <p:spPr bwMode="auto">
              <a:xfrm>
                <a:off x="6169025" y="1462088"/>
                <a:ext cx="93663" cy="96837"/>
              </a:xfrm>
              <a:custGeom>
                <a:avLst/>
                <a:gdLst>
                  <a:gd name="T0" fmla="*/ 78 w 78"/>
                  <a:gd name="T1" fmla="*/ 6 h 81"/>
                  <a:gd name="T2" fmla="*/ 77 w 78"/>
                  <a:gd name="T3" fmla="*/ 9 h 81"/>
                  <a:gd name="T4" fmla="*/ 63 w 78"/>
                  <a:gd name="T5" fmla="*/ 30 h 81"/>
                  <a:gd name="T6" fmla="*/ 23 w 78"/>
                  <a:gd name="T7" fmla="*/ 68 h 81"/>
                  <a:gd name="T8" fmla="*/ 9 w 78"/>
                  <a:gd name="T9" fmla="*/ 78 h 81"/>
                  <a:gd name="T10" fmla="*/ 0 w 78"/>
                  <a:gd name="T11" fmla="*/ 74 h 81"/>
                  <a:gd name="T12" fmla="*/ 3 w 78"/>
                  <a:gd name="T13" fmla="*/ 69 h 81"/>
                  <a:gd name="T14" fmla="*/ 21 w 78"/>
                  <a:gd name="T15" fmla="*/ 56 h 81"/>
                  <a:gd name="T16" fmla="*/ 56 w 78"/>
                  <a:gd name="T17" fmla="*/ 21 h 81"/>
                  <a:gd name="T18" fmla="*/ 67 w 78"/>
                  <a:gd name="T19" fmla="*/ 4 h 81"/>
                  <a:gd name="T20" fmla="*/ 73 w 78"/>
                  <a:gd name="T21" fmla="*/ 1 h 81"/>
                  <a:gd name="T22" fmla="*/ 78 w 78"/>
                  <a:gd name="T2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81">
                    <a:moveTo>
                      <a:pt x="78" y="6"/>
                    </a:moveTo>
                    <a:cubicBezTo>
                      <a:pt x="77" y="7"/>
                      <a:pt x="77" y="8"/>
                      <a:pt x="77" y="9"/>
                    </a:cubicBezTo>
                    <a:cubicBezTo>
                      <a:pt x="73" y="16"/>
                      <a:pt x="69" y="23"/>
                      <a:pt x="63" y="30"/>
                    </a:cubicBezTo>
                    <a:cubicBezTo>
                      <a:pt x="52" y="44"/>
                      <a:pt x="38" y="57"/>
                      <a:pt x="23" y="68"/>
                    </a:cubicBezTo>
                    <a:cubicBezTo>
                      <a:pt x="19" y="71"/>
                      <a:pt x="14" y="75"/>
                      <a:pt x="9" y="78"/>
                    </a:cubicBezTo>
                    <a:cubicBezTo>
                      <a:pt x="6" y="81"/>
                      <a:pt x="1" y="78"/>
                      <a:pt x="0" y="74"/>
                    </a:cubicBezTo>
                    <a:cubicBezTo>
                      <a:pt x="0" y="72"/>
                      <a:pt x="1" y="70"/>
                      <a:pt x="3" y="69"/>
                    </a:cubicBezTo>
                    <a:cubicBezTo>
                      <a:pt x="9" y="64"/>
                      <a:pt x="15" y="60"/>
                      <a:pt x="21" y="56"/>
                    </a:cubicBezTo>
                    <a:cubicBezTo>
                      <a:pt x="34" y="45"/>
                      <a:pt x="46" y="34"/>
                      <a:pt x="56" y="21"/>
                    </a:cubicBezTo>
                    <a:cubicBezTo>
                      <a:pt x="60" y="15"/>
                      <a:pt x="64" y="10"/>
                      <a:pt x="67" y="4"/>
                    </a:cubicBezTo>
                    <a:cubicBezTo>
                      <a:pt x="68" y="1"/>
                      <a:pt x="70" y="0"/>
                      <a:pt x="73" y="1"/>
                    </a:cubicBezTo>
                    <a:cubicBezTo>
                      <a:pt x="76" y="1"/>
                      <a:pt x="77" y="3"/>
                      <a:pt x="7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defRPr/>
                </a:pPr>
                <a:endParaRPr lang="en-US" sz="1836" kern="0" dirty="0">
                  <a:solidFill>
                    <a:sysClr val="windowText" lastClr="000000"/>
                  </a:solidFill>
                </a:endParaRPr>
              </a:p>
            </p:txBody>
          </p:sp>
          <p:sp>
            <p:nvSpPr>
              <p:cNvPr id="22" name="Freeform 13"/>
              <p:cNvSpPr>
                <a:spLocks/>
              </p:cNvSpPr>
              <p:nvPr/>
            </p:nvSpPr>
            <p:spPr bwMode="auto">
              <a:xfrm>
                <a:off x="6334125" y="1430338"/>
                <a:ext cx="22225" cy="85725"/>
              </a:xfrm>
              <a:custGeom>
                <a:avLst/>
                <a:gdLst>
                  <a:gd name="T0" fmla="*/ 18 w 18"/>
                  <a:gd name="T1" fmla="*/ 36 h 72"/>
                  <a:gd name="T2" fmla="*/ 14 w 18"/>
                  <a:gd name="T3" fmla="*/ 68 h 72"/>
                  <a:gd name="T4" fmla="*/ 8 w 18"/>
                  <a:gd name="T5" fmla="*/ 72 h 72"/>
                  <a:gd name="T6" fmla="*/ 3 w 18"/>
                  <a:gd name="T7" fmla="*/ 68 h 72"/>
                  <a:gd name="T8" fmla="*/ 3 w 18"/>
                  <a:gd name="T9" fmla="*/ 65 h 72"/>
                  <a:gd name="T10" fmla="*/ 6 w 18"/>
                  <a:gd name="T11" fmla="*/ 35 h 72"/>
                  <a:gd name="T12" fmla="*/ 2 w 18"/>
                  <a:gd name="T13" fmla="*/ 12 h 72"/>
                  <a:gd name="T14" fmla="*/ 1 w 18"/>
                  <a:gd name="T15" fmla="*/ 9 h 72"/>
                  <a:gd name="T16" fmla="*/ 4 w 18"/>
                  <a:gd name="T17" fmla="*/ 2 h 72"/>
                  <a:gd name="T18" fmla="*/ 12 w 18"/>
                  <a:gd name="T19" fmla="*/ 4 h 72"/>
                  <a:gd name="T20" fmla="*/ 15 w 18"/>
                  <a:gd name="T21" fmla="*/ 16 h 72"/>
                  <a:gd name="T22" fmla="*/ 18 w 18"/>
                  <a:gd name="T23"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72">
                    <a:moveTo>
                      <a:pt x="18" y="36"/>
                    </a:moveTo>
                    <a:cubicBezTo>
                      <a:pt x="17" y="47"/>
                      <a:pt x="16" y="57"/>
                      <a:pt x="14" y="68"/>
                    </a:cubicBezTo>
                    <a:cubicBezTo>
                      <a:pt x="13" y="70"/>
                      <a:pt x="11" y="72"/>
                      <a:pt x="8" y="72"/>
                    </a:cubicBezTo>
                    <a:cubicBezTo>
                      <a:pt x="6" y="72"/>
                      <a:pt x="3" y="71"/>
                      <a:pt x="3" y="68"/>
                    </a:cubicBezTo>
                    <a:cubicBezTo>
                      <a:pt x="2" y="67"/>
                      <a:pt x="2" y="66"/>
                      <a:pt x="3" y="65"/>
                    </a:cubicBezTo>
                    <a:cubicBezTo>
                      <a:pt x="5" y="55"/>
                      <a:pt x="6" y="45"/>
                      <a:pt x="6" y="35"/>
                    </a:cubicBezTo>
                    <a:cubicBezTo>
                      <a:pt x="6" y="27"/>
                      <a:pt x="5" y="19"/>
                      <a:pt x="2" y="12"/>
                    </a:cubicBezTo>
                    <a:cubicBezTo>
                      <a:pt x="2" y="11"/>
                      <a:pt x="2" y="10"/>
                      <a:pt x="1" y="9"/>
                    </a:cubicBezTo>
                    <a:cubicBezTo>
                      <a:pt x="0" y="6"/>
                      <a:pt x="1" y="3"/>
                      <a:pt x="4" y="2"/>
                    </a:cubicBezTo>
                    <a:cubicBezTo>
                      <a:pt x="7" y="0"/>
                      <a:pt x="11" y="2"/>
                      <a:pt x="12" y="4"/>
                    </a:cubicBezTo>
                    <a:cubicBezTo>
                      <a:pt x="13" y="8"/>
                      <a:pt x="14" y="12"/>
                      <a:pt x="15" y="16"/>
                    </a:cubicBezTo>
                    <a:cubicBezTo>
                      <a:pt x="17" y="23"/>
                      <a:pt x="18" y="29"/>
                      <a:pt x="18"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defRPr/>
                </a:pPr>
                <a:endParaRPr lang="en-US" sz="1836" kern="0" dirty="0">
                  <a:solidFill>
                    <a:sysClr val="windowText" lastClr="000000"/>
                  </a:solidFill>
                </a:endParaRPr>
              </a:p>
            </p:txBody>
          </p:sp>
          <p:sp>
            <p:nvSpPr>
              <p:cNvPr id="23" name="Freeform 14"/>
              <p:cNvSpPr>
                <a:spLocks/>
              </p:cNvSpPr>
              <p:nvPr/>
            </p:nvSpPr>
            <p:spPr bwMode="auto">
              <a:xfrm>
                <a:off x="6216650" y="1550988"/>
                <a:ext cx="57150" cy="33337"/>
              </a:xfrm>
              <a:custGeom>
                <a:avLst/>
                <a:gdLst>
                  <a:gd name="T0" fmla="*/ 25 w 48"/>
                  <a:gd name="T1" fmla="*/ 0 h 28"/>
                  <a:gd name="T2" fmla="*/ 42 w 48"/>
                  <a:gd name="T3" fmla="*/ 9 h 28"/>
                  <a:gd name="T4" fmla="*/ 47 w 48"/>
                  <a:gd name="T5" fmla="*/ 21 h 28"/>
                  <a:gd name="T6" fmla="*/ 43 w 48"/>
                  <a:gd name="T7" fmla="*/ 27 h 28"/>
                  <a:gd name="T8" fmla="*/ 36 w 48"/>
                  <a:gd name="T9" fmla="*/ 24 h 28"/>
                  <a:gd name="T10" fmla="*/ 33 w 48"/>
                  <a:gd name="T11" fmla="*/ 16 h 28"/>
                  <a:gd name="T12" fmla="*/ 27 w 48"/>
                  <a:gd name="T13" fmla="*/ 11 h 28"/>
                  <a:gd name="T14" fmla="*/ 23 w 48"/>
                  <a:gd name="T15" fmla="*/ 11 h 28"/>
                  <a:gd name="T16" fmla="*/ 16 w 48"/>
                  <a:gd name="T17" fmla="*/ 16 h 28"/>
                  <a:gd name="T18" fmla="*/ 10 w 48"/>
                  <a:gd name="T19" fmla="*/ 22 h 28"/>
                  <a:gd name="T20" fmla="*/ 3 w 48"/>
                  <a:gd name="T21" fmla="*/ 23 h 28"/>
                  <a:gd name="T22" fmla="*/ 0 w 48"/>
                  <a:gd name="T23" fmla="*/ 18 h 28"/>
                  <a:gd name="T24" fmla="*/ 1 w 48"/>
                  <a:gd name="T25" fmla="*/ 15 h 28"/>
                  <a:gd name="T26" fmla="*/ 18 w 48"/>
                  <a:gd name="T27" fmla="*/ 2 h 28"/>
                  <a:gd name="T28" fmla="*/ 25 w 48"/>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8">
                    <a:moveTo>
                      <a:pt x="25" y="0"/>
                    </a:moveTo>
                    <a:cubicBezTo>
                      <a:pt x="32" y="0"/>
                      <a:pt x="38" y="3"/>
                      <a:pt x="42" y="9"/>
                    </a:cubicBezTo>
                    <a:cubicBezTo>
                      <a:pt x="44" y="12"/>
                      <a:pt x="46" y="16"/>
                      <a:pt x="47" y="21"/>
                    </a:cubicBezTo>
                    <a:cubicBezTo>
                      <a:pt x="48" y="24"/>
                      <a:pt x="46" y="26"/>
                      <a:pt x="43" y="27"/>
                    </a:cubicBezTo>
                    <a:cubicBezTo>
                      <a:pt x="40" y="28"/>
                      <a:pt x="37" y="27"/>
                      <a:pt x="36" y="24"/>
                    </a:cubicBezTo>
                    <a:cubicBezTo>
                      <a:pt x="35" y="21"/>
                      <a:pt x="34" y="18"/>
                      <a:pt x="33" y="16"/>
                    </a:cubicBezTo>
                    <a:cubicBezTo>
                      <a:pt x="31" y="14"/>
                      <a:pt x="30" y="12"/>
                      <a:pt x="27" y="11"/>
                    </a:cubicBezTo>
                    <a:cubicBezTo>
                      <a:pt x="26" y="10"/>
                      <a:pt x="24" y="10"/>
                      <a:pt x="23" y="11"/>
                    </a:cubicBezTo>
                    <a:cubicBezTo>
                      <a:pt x="21" y="13"/>
                      <a:pt x="18" y="14"/>
                      <a:pt x="16" y="16"/>
                    </a:cubicBezTo>
                    <a:cubicBezTo>
                      <a:pt x="14" y="18"/>
                      <a:pt x="12" y="20"/>
                      <a:pt x="10" y="22"/>
                    </a:cubicBezTo>
                    <a:cubicBezTo>
                      <a:pt x="8" y="24"/>
                      <a:pt x="6" y="24"/>
                      <a:pt x="3" y="23"/>
                    </a:cubicBezTo>
                    <a:cubicBezTo>
                      <a:pt x="1" y="22"/>
                      <a:pt x="0" y="20"/>
                      <a:pt x="0" y="18"/>
                    </a:cubicBezTo>
                    <a:cubicBezTo>
                      <a:pt x="0" y="17"/>
                      <a:pt x="0" y="16"/>
                      <a:pt x="1" y="15"/>
                    </a:cubicBezTo>
                    <a:cubicBezTo>
                      <a:pt x="6" y="10"/>
                      <a:pt x="11" y="5"/>
                      <a:pt x="18" y="2"/>
                    </a:cubicBezTo>
                    <a:cubicBezTo>
                      <a:pt x="20" y="0"/>
                      <a:pt x="22" y="0"/>
                      <a:pt x="2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defRPr/>
                </a:pPr>
                <a:endParaRPr lang="en-US" sz="1836" kern="0" dirty="0">
                  <a:solidFill>
                    <a:sysClr val="windowText" lastClr="000000"/>
                  </a:solidFill>
                </a:endParaRPr>
              </a:p>
            </p:txBody>
          </p:sp>
          <p:sp>
            <p:nvSpPr>
              <p:cNvPr id="24" name="Freeform 15"/>
              <p:cNvSpPr>
                <a:spLocks/>
              </p:cNvSpPr>
              <p:nvPr/>
            </p:nvSpPr>
            <p:spPr bwMode="auto">
              <a:xfrm>
                <a:off x="6265863" y="1514475"/>
                <a:ext cx="34925" cy="61912"/>
              </a:xfrm>
              <a:custGeom>
                <a:avLst/>
                <a:gdLst>
                  <a:gd name="T0" fmla="*/ 24 w 30"/>
                  <a:gd name="T1" fmla="*/ 52 h 52"/>
                  <a:gd name="T2" fmla="*/ 21 w 30"/>
                  <a:gd name="T3" fmla="*/ 51 h 52"/>
                  <a:gd name="T4" fmla="*/ 3 w 30"/>
                  <a:gd name="T5" fmla="*/ 30 h 52"/>
                  <a:gd name="T6" fmla="*/ 4 w 30"/>
                  <a:gd name="T7" fmla="*/ 5 h 52"/>
                  <a:gd name="T8" fmla="*/ 8 w 30"/>
                  <a:gd name="T9" fmla="*/ 1 h 52"/>
                  <a:gd name="T10" fmla="*/ 14 w 30"/>
                  <a:gd name="T11" fmla="*/ 3 h 52"/>
                  <a:gd name="T12" fmla="*/ 15 w 30"/>
                  <a:gd name="T13" fmla="*/ 8 h 52"/>
                  <a:gd name="T14" fmla="*/ 19 w 30"/>
                  <a:gd name="T15" fmla="*/ 34 h 52"/>
                  <a:gd name="T16" fmla="*/ 28 w 30"/>
                  <a:gd name="T17" fmla="*/ 42 h 52"/>
                  <a:gd name="T18" fmla="*/ 30 w 30"/>
                  <a:gd name="T19" fmla="*/ 47 h 52"/>
                  <a:gd name="T20" fmla="*/ 26 w 30"/>
                  <a:gd name="T21" fmla="*/ 52 h 52"/>
                  <a:gd name="T22" fmla="*/ 24 w 30"/>
                  <a:gd name="T23" fmla="*/ 52 h 52"/>
                  <a:gd name="T24" fmla="*/ 24 w 30"/>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2">
                    <a:moveTo>
                      <a:pt x="24" y="52"/>
                    </a:moveTo>
                    <a:cubicBezTo>
                      <a:pt x="23" y="52"/>
                      <a:pt x="22" y="51"/>
                      <a:pt x="21" y="51"/>
                    </a:cubicBezTo>
                    <a:cubicBezTo>
                      <a:pt x="13" y="45"/>
                      <a:pt x="7" y="39"/>
                      <a:pt x="3" y="30"/>
                    </a:cubicBezTo>
                    <a:cubicBezTo>
                      <a:pt x="0" y="21"/>
                      <a:pt x="0" y="13"/>
                      <a:pt x="4" y="5"/>
                    </a:cubicBezTo>
                    <a:cubicBezTo>
                      <a:pt x="4" y="3"/>
                      <a:pt x="6" y="1"/>
                      <a:pt x="8" y="1"/>
                    </a:cubicBezTo>
                    <a:cubicBezTo>
                      <a:pt x="10" y="0"/>
                      <a:pt x="12" y="1"/>
                      <a:pt x="14" y="3"/>
                    </a:cubicBezTo>
                    <a:cubicBezTo>
                      <a:pt x="15" y="4"/>
                      <a:pt x="16" y="6"/>
                      <a:pt x="15" y="8"/>
                    </a:cubicBezTo>
                    <a:cubicBezTo>
                      <a:pt x="10" y="18"/>
                      <a:pt x="12" y="27"/>
                      <a:pt x="19" y="34"/>
                    </a:cubicBezTo>
                    <a:cubicBezTo>
                      <a:pt x="22" y="37"/>
                      <a:pt x="25" y="39"/>
                      <a:pt x="28" y="42"/>
                    </a:cubicBezTo>
                    <a:cubicBezTo>
                      <a:pt x="30" y="43"/>
                      <a:pt x="30" y="45"/>
                      <a:pt x="30" y="47"/>
                    </a:cubicBezTo>
                    <a:cubicBezTo>
                      <a:pt x="29" y="50"/>
                      <a:pt x="28" y="51"/>
                      <a:pt x="26" y="52"/>
                    </a:cubicBezTo>
                    <a:cubicBezTo>
                      <a:pt x="25" y="52"/>
                      <a:pt x="25" y="52"/>
                      <a:pt x="24" y="52"/>
                    </a:cubicBezTo>
                    <a:cubicBezTo>
                      <a:pt x="24" y="52"/>
                      <a:pt x="24" y="52"/>
                      <a:pt x="24"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defRPr/>
                </a:pPr>
                <a:endParaRPr lang="en-US" sz="1836" kern="0" dirty="0">
                  <a:solidFill>
                    <a:sysClr val="windowText" lastClr="000000"/>
                  </a:solidFill>
                </a:endParaRPr>
              </a:p>
            </p:txBody>
          </p:sp>
        </p:grpSp>
        <p:grpSp>
          <p:nvGrpSpPr>
            <p:cNvPr id="115" name="Group 114"/>
            <p:cNvGrpSpPr>
              <a:grpSpLocks noChangeAspect="1"/>
            </p:cNvGrpSpPr>
            <p:nvPr/>
          </p:nvGrpSpPr>
          <p:grpSpPr>
            <a:xfrm>
              <a:off x="4841465" y="2659062"/>
              <a:ext cx="1167618" cy="833813"/>
              <a:chOff x="11898418" y="3969159"/>
              <a:chExt cx="1819275" cy="1227138"/>
            </a:xfrm>
          </p:grpSpPr>
          <p:sp>
            <p:nvSpPr>
              <p:cNvPr id="122" name="AutoShape 3"/>
              <p:cNvSpPr>
                <a:spLocks noChangeAspect="1" noChangeArrowheads="1" noTextEdit="1"/>
              </p:cNvSpPr>
              <p:nvPr/>
            </p:nvSpPr>
            <p:spPr bwMode="auto">
              <a:xfrm>
                <a:off x="11898418" y="3969159"/>
                <a:ext cx="1819275" cy="122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505050"/>
                  </a:solidFill>
                </a:endParaRPr>
              </a:p>
            </p:txBody>
          </p:sp>
          <p:pic>
            <p:nvPicPr>
              <p:cNvPr id="118" name="Picture 1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262660" y="4318248"/>
                <a:ext cx="682105" cy="682105"/>
              </a:xfrm>
              <a:prstGeom prst="rect">
                <a:avLst/>
              </a:prstGeom>
            </p:spPr>
          </p:pic>
        </p:grpSp>
        <p:sp>
          <p:nvSpPr>
            <p:cNvPr id="134" name="Rectangle 133">
              <a:extLst>
                <a:ext uri="{FF2B5EF4-FFF2-40B4-BE49-F238E27FC236}">
                  <a16:creationId xmlns:a16="http://schemas.microsoft.com/office/drawing/2014/main" id="{F757FDE8-8DF1-430D-BC6B-99683B02C870}"/>
                </a:ext>
              </a:extLst>
            </p:cNvPr>
            <p:cNvSpPr/>
            <p:nvPr/>
          </p:nvSpPr>
          <p:spPr>
            <a:xfrm>
              <a:off x="5679822" y="3042958"/>
              <a:ext cx="1698201" cy="310502"/>
            </a:xfrm>
            <a:prstGeom prst="rect">
              <a:avLst/>
            </a:prstGeom>
            <a:ln>
              <a:noFill/>
            </a:ln>
          </p:spPr>
          <p:txBody>
            <a:bodyPr wrap="square" lIns="0" tIns="0" rIns="0" bIns="0" anchor="ctr">
              <a:spAutoFit/>
            </a:bodyPr>
            <a:lstStyle/>
            <a:p>
              <a:pPr defTabSz="913572" fontAlgn="base">
                <a:lnSpc>
                  <a:spcPct val="90000"/>
                </a:lnSpc>
                <a:spcBef>
                  <a:spcPct val="0"/>
                </a:spcBef>
                <a:spcAft>
                  <a:spcPct val="0"/>
                </a:spcAft>
                <a:buSzPct val="80000"/>
                <a:defRPr/>
              </a:pPr>
              <a:r>
                <a:rPr lang="en-US" sz="1099" kern="0" dirty="0">
                  <a:solidFill>
                    <a:schemeClr val="bg1"/>
                  </a:solidFill>
                  <a:ea typeface="ＭＳ Ｐゴシック" charset="0"/>
                </a:rPr>
                <a:t>Azure</a:t>
              </a:r>
            </a:p>
            <a:p>
              <a:pPr defTabSz="913572" fontAlgn="base">
                <a:lnSpc>
                  <a:spcPct val="90000"/>
                </a:lnSpc>
                <a:spcBef>
                  <a:spcPct val="0"/>
                </a:spcBef>
                <a:spcAft>
                  <a:spcPct val="0"/>
                </a:spcAft>
                <a:buSzPct val="80000"/>
                <a:defRPr/>
              </a:pPr>
              <a:r>
                <a:rPr lang="en-US" sz="1099" kern="0" dirty="0">
                  <a:solidFill>
                    <a:schemeClr val="bg1"/>
                  </a:solidFill>
                  <a:ea typeface="ＭＳ Ｐゴシック" charset="0"/>
                </a:rPr>
                <a:t>Active Directory</a:t>
              </a:r>
            </a:p>
          </p:txBody>
        </p:sp>
      </p:grpSp>
    </p:spTree>
    <p:extLst>
      <p:ext uri="{BB962C8B-B14F-4D97-AF65-F5344CB8AC3E}">
        <p14:creationId xmlns:p14="http://schemas.microsoft.com/office/powerpoint/2010/main" val="95706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Secured Enterprise Environment</a:t>
            </a:r>
          </a:p>
        </p:txBody>
      </p:sp>
      <p:sp>
        <p:nvSpPr>
          <p:cNvPr id="44" name="Rectangle 43"/>
          <p:cNvSpPr/>
          <p:nvPr/>
        </p:nvSpPr>
        <p:spPr bwMode="auto">
          <a:xfrm>
            <a:off x="4276247" y="1063450"/>
            <a:ext cx="3938622" cy="2565208"/>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3200" b="1" spc="-50" dirty="0">
                <a:gradFill>
                  <a:gsLst>
                    <a:gs pos="86726">
                      <a:srgbClr val="EFEFEF"/>
                    </a:gs>
                    <a:gs pos="36283">
                      <a:srgbClr val="EFEFEF"/>
                    </a:gs>
                  </a:gsLst>
                  <a:lin ang="5400000" scaled="0"/>
                </a:gradFill>
                <a:latin typeface="Segoe UI Light"/>
              </a:rPr>
              <a:t>Power Users</a:t>
            </a:r>
          </a:p>
        </p:txBody>
      </p:sp>
      <p:grpSp>
        <p:nvGrpSpPr>
          <p:cNvPr id="7" name="Group 6"/>
          <p:cNvGrpSpPr/>
          <p:nvPr/>
        </p:nvGrpSpPr>
        <p:grpSpPr>
          <a:xfrm>
            <a:off x="8275637" y="1058862"/>
            <a:ext cx="3938622" cy="2565208"/>
            <a:chOff x="8261315" y="1190643"/>
            <a:chExt cx="3938622" cy="2565208"/>
          </a:xfrm>
        </p:grpSpPr>
        <p:sp>
          <p:nvSpPr>
            <p:cNvPr id="45" name="Rectangle 44"/>
            <p:cNvSpPr/>
            <p:nvPr/>
          </p:nvSpPr>
          <p:spPr bwMode="auto">
            <a:xfrm>
              <a:off x="8261315" y="1190643"/>
              <a:ext cx="3938622" cy="2565208"/>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3200" b="1" spc="-50" dirty="0">
                  <a:gradFill>
                    <a:gsLst>
                      <a:gs pos="86726">
                        <a:srgbClr val="EFEFEF"/>
                      </a:gs>
                      <a:gs pos="36283">
                        <a:srgbClr val="EFEFEF"/>
                      </a:gs>
                    </a:gsLst>
                    <a:lin ang="5400000" scaled="0"/>
                  </a:gradFill>
                  <a:latin typeface="Segoe UI Light"/>
                </a:rPr>
                <a:t>Data Management</a:t>
              </a:r>
            </a:p>
          </p:txBody>
        </p:sp>
        <p:sp>
          <p:nvSpPr>
            <p:cNvPr id="17" name="Freeform 81"/>
            <p:cNvSpPr>
              <a:spLocks noChangeAspect="1" noEditPoints="1"/>
            </p:cNvSpPr>
            <p:nvPr/>
          </p:nvSpPr>
          <p:spPr bwMode="black">
            <a:xfrm>
              <a:off x="8770282" y="2587450"/>
              <a:ext cx="1463997" cy="893664"/>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32503"/>
              <a:endParaRPr lang="en-US" sz="1600">
                <a:solidFill>
                  <a:srgbClr val="505050"/>
                </a:solidFill>
              </a:endParaRPr>
            </a:p>
          </p:txBody>
        </p:sp>
      </p:grpSp>
      <p:sp>
        <p:nvSpPr>
          <p:cNvPr id="43" name="Rectangle 42"/>
          <p:cNvSpPr/>
          <p:nvPr/>
        </p:nvSpPr>
        <p:spPr bwMode="auto">
          <a:xfrm>
            <a:off x="274637" y="1058862"/>
            <a:ext cx="3938622" cy="2565208"/>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3200" b="1" spc="-50" dirty="0">
                <a:gradFill>
                  <a:gsLst>
                    <a:gs pos="86726">
                      <a:srgbClr val="EFEFEF"/>
                    </a:gs>
                    <a:gs pos="36283">
                      <a:srgbClr val="EFEFEF"/>
                    </a:gs>
                  </a:gsLst>
                  <a:lin ang="5400000" scaled="0"/>
                </a:gradFill>
                <a:latin typeface="Segoe UI Light"/>
              </a:rPr>
              <a:t>Report Writers</a:t>
            </a:r>
          </a:p>
        </p:txBody>
      </p:sp>
      <p:pic>
        <p:nvPicPr>
          <p:cNvPr id="9" name="Graphic 8" descr="Head with Gears">
            <a:extLst>
              <a:ext uri="{FF2B5EF4-FFF2-40B4-BE49-F238E27FC236}">
                <a16:creationId xmlns:a16="http://schemas.microsoft.com/office/drawing/2014/main" id="{A71674D0-BFD3-4F90-AADC-B37F8B5017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9981" y="2303269"/>
            <a:ext cx="1205856" cy="1193648"/>
          </a:xfrm>
          <a:prstGeom prst="rect">
            <a:avLst/>
          </a:prstGeom>
        </p:spPr>
      </p:pic>
      <p:pic>
        <p:nvPicPr>
          <p:cNvPr id="14" name="Graphic 13" descr="Group">
            <a:extLst>
              <a:ext uri="{FF2B5EF4-FFF2-40B4-BE49-F238E27FC236}">
                <a16:creationId xmlns:a16="http://schemas.microsoft.com/office/drawing/2014/main" id="{5D30ECD4-962A-4066-B27D-667D5DA15E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27837" y="2166849"/>
            <a:ext cx="1188752" cy="1188752"/>
          </a:xfrm>
          <a:prstGeom prst="rect">
            <a:avLst/>
          </a:prstGeom>
        </p:spPr>
      </p:pic>
      <p:sp>
        <p:nvSpPr>
          <p:cNvPr id="30" name="Freeform 5">
            <a:extLst>
              <a:ext uri="{FF2B5EF4-FFF2-40B4-BE49-F238E27FC236}">
                <a16:creationId xmlns:a16="http://schemas.microsoft.com/office/drawing/2014/main" id="{2A3059D7-2086-4DC2-A69E-44D8ACAD1D84}"/>
              </a:ext>
            </a:extLst>
          </p:cNvPr>
          <p:cNvSpPr>
            <a:spLocks noChangeAspect="1" noEditPoints="1"/>
          </p:cNvSpPr>
          <p:nvPr/>
        </p:nvSpPr>
        <p:spPr bwMode="auto">
          <a:xfrm>
            <a:off x="995192" y="2414224"/>
            <a:ext cx="955845" cy="955845"/>
          </a:xfrm>
          <a:custGeom>
            <a:avLst/>
            <a:gdLst>
              <a:gd name="T0" fmla="*/ 0 w 374"/>
              <a:gd name="T1" fmla="*/ 374 h 374"/>
              <a:gd name="T2" fmla="*/ 374 w 374"/>
              <a:gd name="T3" fmla="*/ 0 h 374"/>
              <a:gd name="T4" fmla="*/ 263 w 374"/>
              <a:gd name="T5" fmla="*/ 36 h 374"/>
              <a:gd name="T6" fmla="*/ 301 w 374"/>
              <a:gd name="T7" fmla="*/ 192 h 374"/>
              <a:gd name="T8" fmla="*/ 263 w 374"/>
              <a:gd name="T9" fmla="*/ 36 h 374"/>
              <a:gd name="T10" fmla="*/ 311 w 374"/>
              <a:gd name="T11" fmla="*/ 254 h 374"/>
              <a:gd name="T12" fmla="*/ 214 w 374"/>
              <a:gd name="T13" fmla="*/ 238 h 374"/>
              <a:gd name="T14" fmla="*/ 107 w 374"/>
              <a:gd name="T15" fmla="*/ 58 h 374"/>
              <a:gd name="T16" fmla="*/ 145 w 374"/>
              <a:gd name="T17" fmla="*/ 192 h 374"/>
              <a:gd name="T18" fmla="*/ 107 w 374"/>
              <a:gd name="T19" fmla="*/ 58 h 374"/>
              <a:gd name="T20" fmla="*/ 93 w 374"/>
              <a:gd name="T21" fmla="*/ 133 h 374"/>
              <a:gd name="T22" fmla="*/ 53 w 374"/>
              <a:gd name="T23" fmla="*/ 192 h 374"/>
              <a:gd name="T24" fmla="*/ 96 w 374"/>
              <a:gd name="T25" fmla="*/ 331 h 374"/>
              <a:gd name="T26" fmla="*/ 96 w 374"/>
              <a:gd name="T27" fmla="*/ 235 h 374"/>
              <a:gd name="T28" fmla="*/ 145 w 374"/>
              <a:gd name="T29" fmla="*/ 283 h 374"/>
              <a:gd name="T30" fmla="*/ 107 w 374"/>
              <a:gd name="T31" fmla="*/ 275 h 374"/>
              <a:gd name="T32" fmla="*/ 156 w 374"/>
              <a:gd name="T33" fmla="*/ 275 h 374"/>
              <a:gd name="T34" fmla="*/ 159 w 374"/>
              <a:gd name="T35" fmla="*/ 83 h 374"/>
              <a:gd name="T36" fmla="*/ 197 w 374"/>
              <a:gd name="T37" fmla="*/ 192 h 374"/>
              <a:gd name="T38" fmla="*/ 159 w 374"/>
              <a:gd name="T39" fmla="*/ 83 h 374"/>
              <a:gd name="T40" fmla="*/ 187 w 374"/>
              <a:gd name="T41" fmla="*/ 312 h 374"/>
              <a:gd name="T42" fmla="*/ 204 w 374"/>
              <a:gd name="T43" fmla="*/ 312 h 374"/>
              <a:gd name="T44" fmla="*/ 195 w 374"/>
              <a:gd name="T45" fmla="*/ 288 h 374"/>
              <a:gd name="T46" fmla="*/ 195 w 374"/>
              <a:gd name="T47" fmla="*/ 270 h 374"/>
              <a:gd name="T48" fmla="*/ 195 w 374"/>
              <a:gd name="T49" fmla="*/ 288 h 374"/>
              <a:gd name="T50" fmla="*/ 187 w 374"/>
              <a:gd name="T51" fmla="*/ 245 h 374"/>
              <a:gd name="T52" fmla="*/ 204 w 374"/>
              <a:gd name="T53" fmla="*/ 245 h 374"/>
              <a:gd name="T54" fmla="*/ 209 w 374"/>
              <a:gd name="T55" fmla="*/ 156 h 374"/>
              <a:gd name="T56" fmla="*/ 249 w 374"/>
              <a:gd name="T57" fmla="*/ 192 h 374"/>
              <a:gd name="T58" fmla="*/ 209 w 374"/>
              <a:gd name="T59" fmla="*/ 156 h 374"/>
              <a:gd name="T60" fmla="*/ 214 w 374"/>
              <a:gd name="T61" fmla="*/ 319 h 374"/>
              <a:gd name="T62" fmla="*/ 299 w 374"/>
              <a:gd name="T63" fmla="*/ 304 h 374"/>
              <a:gd name="T64" fmla="*/ 325 w 374"/>
              <a:gd name="T65" fmla="*/ 288 h 374"/>
              <a:gd name="T66" fmla="*/ 214 w 374"/>
              <a:gd name="T67" fmla="*/ 270 h 374"/>
              <a:gd name="T68" fmla="*/ 325 w 374"/>
              <a:gd name="T69" fmla="*/ 28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 h="374">
                <a:moveTo>
                  <a:pt x="0" y="0"/>
                </a:moveTo>
                <a:cubicBezTo>
                  <a:pt x="0" y="374"/>
                  <a:pt x="0" y="374"/>
                  <a:pt x="0" y="374"/>
                </a:cubicBezTo>
                <a:cubicBezTo>
                  <a:pt x="374" y="374"/>
                  <a:pt x="374" y="374"/>
                  <a:pt x="374" y="374"/>
                </a:cubicBezTo>
                <a:cubicBezTo>
                  <a:pt x="374" y="0"/>
                  <a:pt x="374" y="0"/>
                  <a:pt x="374" y="0"/>
                </a:cubicBezTo>
                <a:lnTo>
                  <a:pt x="0" y="0"/>
                </a:lnTo>
                <a:close/>
                <a:moveTo>
                  <a:pt x="263" y="36"/>
                </a:moveTo>
                <a:cubicBezTo>
                  <a:pt x="301" y="36"/>
                  <a:pt x="301" y="36"/>
                  <a:pt x="301" y="36"/>
                </a:cubicBezTo>
                <a:cubicBezTo>
                  <a:pt x="301" y="192"/>
                  <a:pt x="301" y="192"/>
                  <a:pt x="301" y="192"/>
                </a:cubicBezTo>
                <a:cubicBezTo>
                  <a:pt x="263" y="192"/>
                  <a:pt x="263" y="192"/>
                  <a:pt x="263" y="192"/>
                </a:cubicBezTo>
                <a:lnTo>
                  <a:pt x="263" y="36"/>
                </a:lnTo>
                <a:close/>
                <a:moveTo>
                  <a:pt x="311" y="238"/>
                </a:moveTo>
                <a:cubicBezTo>
                  <a:pt x="311" y="238"/>
                  <a:pt x="311" y="238"/>
                  <a:pt x="311" y="254"/>
                </a:cubicBezTo>
                <a:cubicBezTo>
                  <a:pt x="311" y="254"/>
                  <a:pt x="311" y="254"/>
                  <a:pt x="214" y="254"/>
                </a:cubicBezTo>
                <a:cubicBezTo>
                  <a:pt x="214" y="254"/>
                  <a:pt x="214" y="254"/>
                  <a:pt x="214" y="238"/>
                </a:cubicBezTo>
                <a:cubicBezTo>
                  <a:pt x="214" y="238"/>
                  <a:pt x="214" y="238"/>
                  <a:pt x="311" y="238"/>
                </a:cubicBezTo>
                <a:close/>
                <a:moveTo>
                  <a:pt x="107" y="58"/>
                </a:moveTo>
                <a:cubicBezTo>
                  <a:pt x="145" y="58"/>
                  <a:pt x="145" y="58"/>
                  <a:pt x="145" y="58"/>
                </a:cubicBezTo>
                <a:cubicBezTo>
                  <a:pt x="145" y="192"/>
                  <a:pt x="145" y="192"/>
                  <a:pt x="145" y="192"/>
                </a:cubicBezTo>
                <a:cubicBezTo>
                  <a:pt x="107" y="192"/>
                  <a:pt x="107" y="192"/>
                  <a:pt x="107" y="192"/>
                </a:cubicBezTo>
                <a:lnTo>
                  <a:pt x="107" y="58"/>
                </a:lnTo>
                <a:close/>
                <a:moveTo>
                  <a:pt x="53" y="133"/>
                </a:moveTo>
                <a:cubicBezTo>
                  <a:pt x="93" y="133"/>
                  <a:pt x="93" y="133"/>
                  <a:pt x="93" y="133"/>
                </a:cubicBezTo>
                <a:cubicBezTo>
                  <a:pt x="93" y="192"/>
                  <a:pt x="93" y="192"/>
                  <a:pt x="93" y="192"/>
                </a:cubicBezTo>
                <a:cubicBezTo>
                  <a:pt x="53" y="192"/>
                  <a:pt x="53" y="192"/>
                  <a:pt x="53" y="192"/>
                </a:cubicBezTo>
                <a:lnTo>
                  <a:pt x="53" y="133"/>
                </a:lnTo>
                <a:close/>
                <a:moveTo>
                  <a:pt x="96" y="331"/>
                </a:moveTo>
                <a:cubicBezTo>
                  <a:pt x="71" y="331"/>
                  <a:pt x="48" y="310"/>
                  <a:pt x="48" y="283"/>
                </a:cubicBezTo>
                <a:cubicBezTo>
                  <a:pt x="48" y="257"/>
                  <a:pt x="71" y="235"/>
                  <a:pt x="96" y="235"/>
                </a:cubicBezTo>
                <a:cubicBezTo>
                  <a:pt x="96" y="283"/>
                  <a:pt x="96" y="283"/>
                  <a:pt x="96" y="283"/>
                </a:cubicBezTo>
                <a:cubicBezTo>
                  <a:pt x="145" y="283"/>
                  <a:pt x="145" y="283"/>
                  <a:pt x="145" y="283"/>
                </a:cubicBezTo>
                <a:cubicBezTo>
                  <a:pt x="145" y="310"/>
                  <a:pt x="123" y="331"/>
                  <a:pt x="96" y="331"/>
                </a:cubicBezTo>
                <a:close/>
                <a:moveTo>
                  <a:pt x="107" y="275"/>
                </a:moveTo>
                <a:cubicBezTo>
                  <a:pt x="107" y="275"/>
                  <a:pt x="107" y="275"/>
                  <a:pt x="107" y="226"/>
                </a:cubicBezTo>
                <a:cubicBezTo>
                  <a:pt x="135" y="226"/>
                  <a:pt x="156" y="249"/>
                  <a:pt x="156" y="275"/>
                </a:cubicBezTo>
                <a:cubicBezTo>
                  <a:pt x="156" y="275"/>
                  <a:pt x="156" y="275"/>
                  <a:pt x="107" y="275"/>
                </a:cubicBezTo>
                <a:close/>
                <a:moveTo>
                  <a:pt x="159" y="83"/>
                </a:moveTo>
                <a:cubicBezTo>
                  <a:pt x="197" y="83"/>
                  <a:pt x="197" y="83"/>
                  <a:pt x="197" y="83"/>
                </a:cubicBezTo>
                <a:cubicBezTo>
                  <a:pt x="197" y="192"/>
                  <a:pt x="197" y="192"/>
                  <a:pt x="197" y="192"/>
                </a:cubicBezTo>
                <a:cubicBezTo>
                  <a:pt x="159" y="192"/>
                  <a:pt x="159" y="192"/>
                  <a:pt x="159" y="192"/>
                </a:cubicBezTo>
                <a:lnTo>
                  <a:pt x="159" y="83"/>
                </a:lnTo>
                <a:close/>
                <a:moveTo>
                  <a:pt x="195" y="319"/>
                </a:moveTo>
                <a:cubicBezTo>
                  <a:pt x="191" y="319"/>
                  <a:pt x="187" y="316"/>
                  <a:pt x="187" y="312"/>
                </a:cubicBezTo>
                <a:cubicBezTo>
                  <a:pt x="187" y="307"/>
                  <a:pt x="191" y="304"/>
                  <a:pt x="195" y="304"/>
                </a:cubicBezTo>
                <a:cubicBezTo>
                  <a:pt x="200" y="304"/>
                  <a:pt x="204" y="307"/>
                  <a:pt x="204" y="312"/>
                </a:cubicBezTo>
                <a:cubicBezTo>
                  <a:pt x="204" y="316"/>
                  <a:pt x="200" y="319"/>
                  <a:pt x="195" y="319"/>
                </a:cubicBezTo>
                <a:close/>
                <a:moveTo>
                  <a:pt x="195" y="288"/>
                </a:moveTo>
                <a:cubicBezTo>
                  <a:pt x="191" y="288"/>
                  <a:pt x="187" y="284"/>
                  <a:pt x="187" y="279"/>
                </a:cubicBezTo>
                <a:cubicBezTo>
                  <a:pt x="187" y="273"/>
                  <a:pt x="191" y="270"/>
                  <a:pt x="195" y="270"/>
                </a:cubicBezTo>
                <a:cubicBezTo>
                  <a:pt x="200" y="270"/>
                  <a:pt x="204" y="273"/>
                  <a:pt x="204" y="279"/>
                </a:cubicBezTo>
                <a:cubicBezTo>
                  <a:pt x="204" y="284"/>
                  <a:pt x="200" y="288"/>
                  <a:pt x="195" y="288"/>
                </a:cubicBezTo>
                <a:close/>
                <a:moveTo>
                  <a:pt x="195" y="254"/>
                </a:moveTo>
                <a:cubicBezTo>
                  <a:pt x="191" y="254"/>
                  <a:pt x="187" y="250"/>
                  <a:pt x="187" y="245"/>
                </a:cubicBezTo>
                <a:cubicBezTo>
                  <a:pt x="187" y="241"/>
                  <a:pt x="191" y="238"/>
                  <a:pt x="195" y="238"/>
                </a:cubicBezTo>
                <a:cubicBezTo>
                  <a:pt x="200" y="238"/>
                  <a:pt x="204" y="241"/>
                  <a:pt x="204" y="245"/>
                </a:cubicBezTo>
                <a:cubicBezTo>
                  <a:pt x="204" y="250"/>
                  <a:pt x="200" y="254"/>
                  <a:pt x="195" y="254"/>
                </a:cubicBezTo>
                <a:close/>
                <a:moveTo>
                  <a:pt x="209" y="156"/>
                </a:moveTo>
                <a:cubicBezTo>
                  <a:pt x="249" y="156"/>
                  <a:pt x="249" y="156"/>
                  <a:pt x="249" y="156"/>
                </a:cubicBezTo>
                <a:cubicBezTo>
                  <a:pt x="249" y="192"/>
                  <a:pt x="249" y="192"/>
                  <a:pt x="249" y="192"/>
                </a:cubicBezTo>
                <a:cubicBezTo>
                  <a:pt x="209" y="192"/>
                  <a:pt x="209" y="192"/>
                  <a:pt x="209" y="192"/>
                </a:cubicBezTo>
                <a:lnTo>
                  <a:pt x="209" y="156"/>
                </a:lnTo>
                <a:close/>
                <a:moveTo>
                  <a:pt x="299" y="319"/>
                </a:moveTo>
                <a:cubicBezTo>
                  <a:pt x="214" y="319"/>
                  <a:pt x="214" y="319"/>
                  <a:pt x="214" y="319"/>
                </a:cubicBezTo>
                <a:cubicBezTo>
                  <a:pt x="214" y="304"/>
                  <a:pt x="214" y="304"/>
                  <a:pt x="214" y="304"/>
                </a:cubicBezTo>
                <a:cubicBezTo>
                  <a:pt x="299" y="304"/>
                  <a:pt x="299" y="304"/>
                  <a:pt x="299" y="304"/>
                </a:cubicBezTo>
                <a:cubicBezTo>
                  <a:pt x="299" y="319"/>
                  <a:pt x="299" y="319"/>
                  <a:pt x="299" y="319"/>
                </a:cubicBezTo>
                <a:close/>
                <a:moveTo>
                  <a:pt x="325" y="288"/>
                </a:moveTo>
                <a:cubicBezTo>
                  <a:pt x="325" y="288"/>
                  <a:pt x="325" y="288"/>
                  <a:pt x="214" y="288"/>
                </a:cubicBezTo>
                <a:cubicBezTo>
                  <a:pt x="214" y="288"/>
                  <a:pt x="214" y="288"/>
                  <a:pt x="214" y="270"/>
                </a:cubicBezTo>
                <a:cubicBezTo>
                  <a:pt x="214" y="270"/>
                  <a:pt x="214" y="270"/>
                  <a:pt x="325" y="270"/>
                </a:cubicBezTo>
                <a:cubicBezTo>
                  <a:pt x="325" y="270"/>
                  <a:pt x="325" y="270"/>
                  <a:pt x="325" y="28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pic>
        <p:nvPicPr>
          <p:cNvPr id="31" name="Graphic 30" descr="Group">
            <a:extLst>
              <a:ext uri="{FF2B5EF4-FFF2-40B4-BE49-F238E27FC236}">
                <a16:creationId xmlns:a16="http://schemas.microsoft.com/office/drawing/2014/main" id="{9774C2A0-3B99-427B-A993-D00DFA761B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0237" y="2296281"/>
            <a:ext cx="1188752" cy="1188752"/>
          </a:xfrm>
          <a:prstGeom prst="rect">
            <a:avLst/>
          </a:prstGeom>
        </p:spPr>
      </p:pic>
      <p:pic>
        <p:nvPicPr>
          <p:cNvPr id="33" name="Graphic 32" descr="Group">
            <a:extLst>
              <a:ext uri="{FF2B5EF4-FFF2-40B4-BE49-F238E27FC236}">
                <a16:creationId xmlns:a16="http://schemas.microsoft.com/office/drawing/2014/main" id="{B40EB3FA-6E27-4B53-A80D-66151E47DF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9237" y="2201862"/>
            <a:ext cx="1188752" cy="1188752"/>
          </a:xfrm>
          <a:prstGeom prst="rect">
            <a:avLst/>
          </a:prstGeom>
        </p:spPr>
      </p:pic>
      <p:grpSp>
        <p:nvGrpSpPr>
          <p:cNvPr id="36" name="Group 35">
            <a:extLst>
              <a:ext uri="{FF2B5EF4-FFF2-40B4-BE49-F238E27FC236}">
                <a16:creationId xmlns:a16="http://schemas.microsoft.com/office/drawing/2014/main" id="{36C5DA8A-3876-4EAE-B142-B7A016856E46}"/>
              </a:ext>
            </a:extLst>
          </p:cNvPr>
          <p:cNvGrpSpPr/>
          <p:nvPr/>
        </p:nvGrpSpPr>
        <p:grpSpPr>
          <a:xfrm>
            <a:off x="5357409" y="4106862"/>
            <a:ext cx="1687013" cy="1066800"/>
            <a:chOff x="5180316" y="4514924"/>
            <a:chExt cx="1654319" cy="1046126"/>
          </a:xfrm>
        </p:grpSpPr>
        <p:sp>
          <p:nvSpPr>
            <p:cNvPr id="37" name="Freeform 38">
              <a:extLst>
                <a:ext uri="{FF2B5EF4-FFF2-40B4-BE49-F238E27FC236}">
                  <a16:creationId xmlns:a16="http://schemas.microsoft.com/office/drawing/2014/main" id="{AEA0DE25-D696-44E1-8FC0-540CE42E4F6B}"/>
                </a:ext>
              </a:extLst>
            </p:cNvPr>
            <p:cNvSpPr>
              <a:spLocks/>
            </p:cNvSpPr>
            <p:nvPr/>
          </p:nvSpPr>
          <p:spPr bwMode="auto">
            <a:xfrm>
              <a:off x="5180316" y="4514924"/>
              <a:ext cx="1654319" cy="104612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noFill/>
            </a:ln>
            <a:extLst/>
          </p:spPr>
          <p:txBody>
            <a:bodyPr vert="horz" wrap="square" lIns="93247" tIns="46623" rIns="93247" bIns="46623" numCol="1" anchor="t" anchorCtr="0" compatLnSpc="1">
              <a:prstTxWarp prst="textNoShape">
                <a:avLst/>
              </a:prstTxWarp>
            </a:bodyPr>
            <a:lstStyle/>
            <a:p>
              <a:pPr defTabSz="914224">
                <a:defRPr/>
              </a:pPr>
              <a:endParaRPr lang="en-US" sz="1836" kern="0">
                <a:solidFill>
                  <a:sysClr val="windowText" lastClr="000000"/>
                </a:solidFill>
              </a:endParaRPr>
            </a:p>
          </p:txBody>
        </p:sp>
        <p:pic>
          <p:nvPicPr>
            <p:cNvPr id="42" name="Picture 41">
              <a:extLst>
                <a:ext uri="{FF2B5EF4-FFF2-40B4-BE49-F238E27FC236}">
                  <a16:creationId xmlns:a16="http://schemas.microsoft.com/office/drawing/2014/main" id="{3BF6905A-2213-4FF8-931D-4A96A269B26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21318" y="4751828"/>
              <a:ext cx="572318" cy="572318"/>
            </a:xfrm>
            <a:prstGeom prst="rect">
              <a:avLst/>
            </a:prstGeom>
          </p:spPr>
        </p:pic>
      </p:grpSp>
      <p:sp>
        <p:nvSpPr>
          <p:cNvPr id="18" name="TextBox 17">
            <a:extLst>
              <a:ext uri="{FF2B5EF4-FFF2-40B4-BE49-F238E27FC236}">
                <a16:creationId xmlns:a16="http://schemas.microsoft.com/office/drawing/2014/main" id="{8534D631-A7D1-4E80-B2A3-2F59B6FB9FEC}"/>
              </a:ext>
            </a:extLst>
          </p:cNvPr>
          <p:cNvSpPr txBox="1"/>
          <p:nvPr/>
        </p:nvSpPr>
        <p:spPr>
          <a:xfrm>
            <a:off x="5073110" y="3647895"/>
            <a:ext cx="2288127" cy="517065"/>
          </a:xfrm>
          <a:prstGeom prst="rect">
            <a:avLst/>
          </a:prstGeom>
          <a:noFill/>
        </p:spPr>
        <p:txBody>
          <a:bodyPr wrap="none" lIns="182880" tIns="146304" rIns="182880" bIns="146304" rtlCol="0">
            <a:spAutoFit/>
          </a:bodyPr>
          <a:lstStyle/>
          <a:p>
            <a:pPr>
              <a:lnSpc>
                <a:spcPct val="90000"/>
              </a:lnSpc>
              <a:spcAft>
                <a:spcPts val="600"/>
              </a:spcAft>
            </a:pPr>
            <a:r>
              <a:rPr lang="en-US" sz="1600" kern="0" dirty="0">
                <a:latin typeface="Segoe UI Light"/>
                <a:ea typeface="ＭＳ Ｐゴシック" charset="0"/>
                <a:cs typeface="Segoe UI Semibold" panose="020B0702040204020203" pitchFamily="34" charset="0"/>
              </a:rPr>
              <a:t>Azure Active Directory</a:t>
            </a:r>
          </a:p>
        </p:txBody>
      </p:sp>
      <p:pic>
        <p:nvPicPr>
          <p:cNvPr id="49" name="Picture 48">
            <a:extLst>
              <a:ext uri="{FF2B5EF4-FFF2-40B4-BE49-F238E27FC236}">
                <a16:creationId xmlns:a16="http://schemas.microsoft.com/office/drawing/2014/main" id="{B23A9F6B-1501-452B-B719-B480F4E525FC}"/>
              </a:ext>
            </a:extLst>
          </p:cNvPr>
          <p:cNvPicPr>
            <a:picLocks noChangeAspect="1"/>
          </p:cNvPicPr>
          <p:nvPr/>
        </p:nvPicPr>
        <p:blipFill>
          <a:blip r:embed="rId8"/>
          <a:stretch>
            <a:fillRect/>
          </a:stretch>
        </p:blipFill>
        <p:spPr>
          <a:xfrm>
            <a:off x="5532437" y="5603173"/>
            <a:ext cx="1371600" cy="1371600"/>
          </a:xfrm>
          <a:prstGeom prst="rect">
            <a:avLst/>
          </a:prstGeom>
        </p:spPr>
      </p:pic>
      <p:sp>
        <p:nvSpPr>
          <p:cNvPr id="50" name="TextBox 49">
            <a:extLst>
              <a:ext uri="{FF2B5EF4-FFF2-40B4-BE49-F238E27FC236}">
                <a16:creationId xmlns:a16="http://schemas.microsoft.com/office/drawing/2014/main" id="{318403A5-2DB2-44D1-A8A2-D6BB18CF7F89}"/>
              </a:ext>
            </a:extLst>
          </p:cNvPr>
          <p:cNvSpPr txBox="1"/>
          <p:nvPr/>
        </p:nvSpPr>
        <p:spPr>
          <a:xfrm>
            <a:off x="5110780" y="5215932"/>
            <a:ext cx="2212785" cy="517065"/>
          </a:xfrm>
          <a:prstGeom prst="rect">
            <a:avLst/>
          </a:prstGeom>
          <a:noFill/>
        </p:spPr>
        <p:txBody>
          <a:bodyPr wrap="none" lIns="182880" tIns="146304" rIns="182880" bIns="146304" rtlCol="0">
            <a:spAutoFit/>
          </a:bodyPr>
          <a:lstStyle/>
          <a:p>
            <a:pPr>
              <a:lnSpc>
                <a:spcPct val="90000"/>
              </a:lnSpc>
              <a:spcAft>
                <a:spcPts val="600"/>
              </a:spcAft>
            </a:pPr>
            <a:r>
              <a:rPr lang="en-US" sz="1600" kern="0" dirty="0">
                <a:latin typeface="Segoe UI Light"/>
                <a:ea typeface="ＭＳ Ｐゴシック" charset="0"/>
                <a:cs typeface="Segoe UI Semibold" panose="020B0702040204020203" pitchFamily="34" charset="0"/>
              </a:rPr>
              <a:t>SQL Data Warehouse</a:t>
            </a:r>
          </a:p>
        </p:txBody>
      </p:sp>
      <p:pic>
        <p:nvPicPr>
          <p:cNvPr id="53" name="Graphic 52" descr="Man">
            <a:extLst>
              <a:ext uri="{FF2B5EF4-FFF2-40B4-BE49-F238E27FC236}">
                <a16:creationId xmlns:a16="http://schemas.microsoft.com/office/drawing/2014/main" id="{E58A04DA-92DF-4B40-9C29-080CF29A10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36072" y="2384710"/>
            <a:ext cx="731552" cy="731552"/>
          </a:xfrm>
          <a:prstGeom prst="rect">
            <a:avLst/>
          </a:prstGeom>
        </p:spPr>
      </p:pic>
    </p:spTree>
    <p:extLst>
      <p:ext uri="{BB962C8B-B14F-4D97-AF65-F5344CB8AC3E}">
        <p14:creationId xmlns:p14="http://schemas.microsoft.com/office/powerpoint/2010/main" val="5485371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57927E-6 -3.17749E-7 L 0.35614 -0.47049 " pathEditMode="relative" rAng="0" ptsTypes="AA">
                                      <p:cBhvr>
                                        <p:cTn id="6" dur="2000" fill="hold"/>
                                        <p:tgtEl>
                                          <p:spTgt spid="53"/>
                                        </p:tgtEl>
                                        <p:attrNameLst>
                                          <p:attrName>ppt_x</p:attrName>
                                          <p:attrName>ppt_y</p:attrName>
                                        </p:attrNameLst>
                                      </p:cBhvr>
                                      <p:rCtr x="17807" y="-235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20AC6-ED62-440F-8223-18F106EA6712}"/>
              </a:ext>
            </a:extLst>
          </p:cNvPr>
          <p:cNvSpPr>
            <a:spLocks noGrp="1"/>
          </p:cNvSpPr>
          <p:nvPr>
            <p:ph type="title"/>
          </p:nvPr>
        </p:nvSpPr>
        <p:spPr/>
        <p:txBody>
          <a:bodyPr/>
          <a:lstStyle/>
          <a:p>
            <a:r>
              <a:rPr lang="en-US" dirty="0"/>
              <a:t>AAD Authentication Types</a:t>
            </a:r>
          </a:p>
        </p:txBody>
      </p:sp>
      <p:sp>
        <p:nvSpPr>
          <p:cNvPr id="4" name="Cloud 3">
            <a:extLst>
              <a:ext uri="{FF2B5EF4-FFF2-40B4-BE49-F238E27FC236}">
                <a16:creationId xmlns:a16="http://schemas.microsoft.com/office/drawing/2014/main" id="{60D52051-822A-4771-B7F1-7A8E16D4B1B9}"/>
              </a:ext>
            </a:extLst>
          </p:cNvPr>
          <p:cNvSpPr/>
          <p:nvPr/>
        </p:nvSpPr>
        <p:spPr bwMode="auto">
          <a:xfrm>
            <a:off x="5837237" y="1439862"/>
            <a:ext cx="5791200" cy="2741613"/>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74" name="Group 73">
            <a:extLst>
              <a:ext uri="{FF2B5EF4-FFF2-40B4-BE49-F238E27FC236}">
                <a16:creationId xmlns:a16="http://schemas.microsoft.com/office/drawing/2014/main" id="{B61AE32B-89D4-4360-B9C5-D0CD32862D56}"/>
              </a:ext>
            </a:extLst>
          </p:cNvPr>
          <p:cNvGrpSpPr/>
          <p:nvPr/>
        </p:nvGrpSpPr>
        <p:grpSpPr>
          <a:xfrm>
            <a:off x="500872" y="2149700"/>
            <a:ext cx="6555565" cy="2490562"/>
            <a:chOff x="500872" y="2149700"/>
            <a:chExt cx="6555565" cy="2490562"/>
          </a:xfrm>
        </p:grpSpPr>
        <p:grpSp>
          <p:nvGrpSpPr>
            <p:cNvPr id="70" name="Group 69">
              <a:extLst>
                <a:ext uri="{FF2B5EF4-FFF2-40B4-BE49-F238E27FC236}">
                  <a16:creationId xmlns:a16="http://schemas.microsoft.com/office/drawing/2014/main" id="{BF839743-9763-4DA1-94D7-AA8AE135EC33}"/>
                </a:ext>
              </a:extLst>
            </p:cNvPr>
            <p:cNvGrpSpPr/>
            <p:nvPr/>
          </p:nvGrpSpPr>
          <p:grpSpPr>
            <a:xfrm>
              <a:off x="500872" y="2149700"/>
              <a:ext cx="3033548" cy="2490562"/>
              <a:chOff x="500872" y="2149700"/>
              <a:chExt cx="3033548" cy="2490562"/>
            </a:xfrm>
          </p:grpSpPr>
          <p:sp>
            <p:nvSpPr>
              <p:cNvPr id="5" name="Rectangle 4">
                <a:extLst>
                  <a:ext uri="{FF2B5EF4-FFF2-40B4-BE49-F238E27FC236}">
                    <a16:creationId xmlns:a16="http://schemas.microsoft.com/office/drawing/2014/main" id="{A8FA19E0-D036-45A0-B2DB-706AF9E07BA1}"/>
                  </a:ext>
                </a:extLst>
              </p:cNvPr>
              <p:cNvSpPr/>
              <p:nvPr/>
            </p:nvSpPr>
            <p:spPr bwMode="auto">
              <a:xfrm>
                <a:off x="503237" y="2201862"/>
                <a:ext cx="2819400" cy="243840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7" name="Graphic 6" descr="Building">
                <a:extLst>
                  <a:ext uri="{FF2B5EF4-FFF2-40B4-BE49-F238E27FC236}">
                    <a16:creationId xmlns:a16="http://schemas.microsoft.com/office/drawing/2014/main" id="{5622A390-689E-4614-A62D-AB0D7AA450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872" y="2201861"/>
                <a:ext cx="914400" cy="914400"/>
              </a:xfrm>
              <a:prstGeom prst="rect">
                <a:avLst/>
              </a:prstGeom>
            </p:spPr>
          </p:pic>
          <p:sp>
            <p:nvSpPr>
              <p:cNvPr id="8" name="Isosceles Triangle 7">
                <a:extLst>
                  <a:ext uri="{FF2B5EF4-FFF2-40B4-BE49-F238E27FC236}">
                    <a16:creationId xmlns:a16="http://schemas.microsoft.com/office/drawing/2014/main" id="{494D6759-5735-4FE0-8B92-AD7FADD27293}"/>
                  </a:ext>
                </a:extLst>
              </p:cNvPr>
              <p:cNvSpPr/>
              <p:nvPr/>
            </p:nvSpPr>
            <p:spPr bwMode="auto">
              <a:xfrm>
                <a:off x="2086069" y="3541808"/>
                <a:ext cx="1060704" cy="914400"/>
              </a:xfrm>
              <a:prstGeom prst="triangl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schemeClr val="tx1"/>
                    </a:solidFill>
                  </a:rPr>
                  <a:t>ADFS</a:t>
                </a:r>
              </a:p>
            </p:txBody>
          </p:sp>
          <p:pic>
            <p:nvPicPr>
              <p:cNvPr id="10" name="Graphic 9" descr="Man">
                <a:extLst>
                  <a:ext uri="{FF2B5EF4-FFF2-40B4-BE49-F238E27FC236}">
                    <a16:creationId xmlns:a16="http://schemas.microsoft.com/office/drawing/2014/main" id="{15E258A0-8FAA-424C-9CD4-F566AF5E88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5272" y="2772332"/>
                <a:ext cx="533399" cy="533399"/>
              </a:xfrm>
              <a:prstGeom prst="rect">
                <a:avLst/>
              </a:prstGeom>
            </p:spPr>
          </p:pic>
          <p:pic>
            <p:nvPicPr>
              <p:cNvPr id="11" name="Graphic 10" descr="Man">
                <a:extLst>
                  <a:ext uri="{FF2B5EF4-FFF2-40B4-BE49-F238E27FC236}">
                    <a16:creationId xmlns:a16="http://schemas.microsoft.com/office/drawing/2014/main" id="{99512093-1B1D-4121-A282-858CAF4D0B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6207" y="3250127"/>
                <a:ext cx="533399" cy="533399"/>
              </a:xfrm>
              <a:prstGeom prst="rect">
                <a:avLst/>
              </a:prstGeom>
            </p:spPr>
          </p:pic>
          <p:pic>
            <p:nvPicPr>
              <p:cNvPr id="12" name="Graphic 11" descr="Man">
                <a:extLst>
                  <a:ext uri="{FF2B5EF4-FFF2-40B4-BE49-F238E27FC236}">
                    <a16:creationId xmlns:a16="http://schemas.microsoft.com/office/drawing/2014/main" id="{0448C93D-ABB5-4C30-8557-ABBF6012C5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2643" y="3873955"/>
                <a:ext cx="533399" cy="533399"/>
              </a:xfrm>
              <a:prstGeom prst="rect">
                <a:avLst/>
              </a:prstGeom>
            </p:spPr>
          </p:pic>
          <p:sp>
            <p:nvSpPr>
              <p:cNvPr id="13" name="TextBox 12">
                <a:extLst>
                  <a:ext uri="{FF2B5EF4-FFF2-40B4-BE49-F238E27FC236}">
                    <a16:creationId xmlns:a16="http://schemas.microsoft.com/office/drawing/2014/main" id="{01A61F05-39F2-4AEE-BF6B-DD02D317BBDB}"/>
                  </a:ext>
                </a:extLst>
              </p:cNvPr>
              <p:cNvSpPr txBox="1"/>
              <p:nvPr/>
            </p:nvSpPr>
            <p:spPr>
              <a:xfrm>
                <a:off x="1641506" y="2149700"/>
                <a:ext cx="1892914"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On premises Active Directory</a:t>
                </a:r>
              </a:p>
            </p:txBody>
          </p:sp>
          <p:cxnSp>
            <p:nvCxnSpPr>
              <p:cNvPr id="15" name="Straight Connector 14">
                <a:extLst>
                  <a:ext uri="{FF2B5EF4-FFF2-40B4-BE49-F238E27FC236}">
                    <a16:creationId xmlns:a16="http://schemas.microsoft.com/office/drawing/2014/main" id="{6B6BA8ED-4E30-42FB-94AD-7CF8F5375DCF}"/>
                  </a:ext>
                </a:extLst>
              </p:cNvPr>
              <p:cNvCxnSpPr>
                <a:cxnSpLocks/>
              </p:cNvCxnSpPr>
              <p:nvPr/>
            </p:nvCxnSpPr>
            <p:spPr>
              <a:xfrm>
                <a:off x="1831213" y="3092602"/>
                <a:ext cx="590687" cy="55529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3CE72C-B23B-4D5E-A789-47B5698F7069}"/>
                  </a:ext>
                </a:extLst>
              </p:cNvPr>
              <p:cNvCxnSpPr>
                <a:cxnSpLocks/>
              </p:cNvCxnSpPr>
              <p:nvPr/>
            </p:nvCxnSpPr>
            <p:spPr>
              <a:xfrm>
                <a:off x="1603302" y="3541311"/>
                <a:ext cx="719274" cy="33949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7619D17-F47C-4517-8DF5-6CED6B36D0C2}"/>
                  </a:ext>
                </a:extLst>
              </p:cNvPr>
              <p:cNvCxnSpPr>
                <a:cxnSpLocks/>
              </p:cNvCxnSpPr>
              <p:nvPr/>
            </p:nvCxnSpPr>
            <p:spPr>
              <a:xfrm>
                <a:off x="1697999" y="4116274"/>
                <a:ext cx="427510" cy="55614"/>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3" name="Straight Arrow Connector 32">
              <a:extLst>
                <a:ext uri="{FF2B5EF4-FFF2-40B4-BE49-F238E27FC236}">
                  <a16:creationId xmlns:a16="http://schemas.microsoft.com/office/drawing/2014/main" id="{360D653D-6FCE-47F4-8662-963086CE4360}"/>
                </a:ext>
              </a:extLst>
            </p:cNvPr>
            <p:cNvCxnSpPr>
              <a:cxnSpLocks/>
              <a:endCxn id="21" idx="2"/>
            </p:cNvCxnSpPr>
            <p:nvPr/>
          </p:nvCxnSpPr>
          <p:spPr>
            <a:xfrm flipV="1">
              <a:off x="3077220" y="3341878"/>
              <a:ext cx="3979217" cy="921540"/>
            </a:xfrm>
            <a:prstGeom prst="straightConnector1">
              <a:avLst/>
            </a:prstGeom>
            <a:ln w="254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Cylinder 36">
            <a:extLst>
              <a:ext uri="{FF2B5EF4-FFF2-40B4-BE49-F238E27FC236}">
                <a16:creationId xmlns:a16="http://schemas.microsoft.com/office/drawing/2014/main" id="{AB612EDA-51F8-43F3-B2CE-AA640C178EBA}"/>
              </a:ext>
            </a:extLst>
          </p:cNvPr>
          <p:cNvSpPr/>
          <p:nvPr/>
        </p:nvSpPr>
        <p:spPr bwMode="auto">
          <a:xfrm>
            <a:off x="9012148" y="1899108"/>
            <a:ext cx="1371600" cy="1633635"/>
          </a:xfrm>
          <a:prstGeom prst="can">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Azure </a:t>
            </a:r>
          </a:p>
          <a:p>
            <a:pPr algn="ctr" defTabSz="932472" fontAlgn="base">
              <a:spcBef>
                <a:spcPct val="0"/>
              </a:spcBef>
              <a:spcAft>
                <a:spcPct val="0"/>
              </a:spcAft>
            </a:pPr>
            <a:r>
              <a:rPr lang="en-US" sz="1600" dirty="0">
                <a:solidFill>
                  <a:schemeClr val="tx1"/>
                </a:solidFill>
              </a:rPr>
              <a:t>SQL Data Warehouse</a:t>
            </a:r>
          </a:p>
        </p:txBody>
      </p:sp>
      <p:grpSp>
        <p:nvGrpSpPr>
          <p:cNvPr id="71" name="Group 70">
            <a:extLst>
              <a:ext uri="{FF2B5EF4-FFF2-40B4-BE49-F238E27FC236}">
                <a16:creationId xmlns:a16="http://schemas.microsoft.com/office/drawing/2014/main" id="{F55D1F02-D261-42E6-AFBB-F63B27E3744D}"/>
              </a:ext>
            </a:extLst>
          </p:cNvPr>
          <p:cNvGrpSpPr/>
          <p:nvPr/>
        </p:nvGrpSpPr>
        <p:grpSpPr>
          <a:xfrm>
            <a:off x="1657545" y="3264762"/>
            <a:ext cx="7354603" cy="3550729"/>
            <a:chOff x="1657545" y="3264762"/>
            <a:chExt cx="7354603" cy="3550729"/>
          </a:xfrm>
        </p:grpSpPr>
        <p:sp>
          <p:nvSpPr>
            <p:cNvPr id="42" name="Rectangle 41">
              <a:extLst>
                <a:ext uri="{FF2B5EF4-FFF2-40B4-BE49-F238E27FC236}">
                  <a16:creationId xmlns:a16="http://schemas.microsoft.com/office/drawing/2014/main" id="{6D819C01-3DDB-4508-95D3-C1850ABED372}"/>
                </a:ext>
              </a:extLst>
            </p:cNvPr>
            <p:cNvSpPr/>
            <p:nvPr/>
          </p:nvSpPr>
          <p:spPr bwMode="auto">
            <a:xfrm>
              <a:off x="1657545" y="5103930"/>
              <a:ext cx="2317531" cy="171156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41" name="Graphic 40" descr="Monitor">
              <a:extLst>
                <a:ext uri="{FF2B5EF4-FFF2-40B4-BE49-F238E27FC236}">
                  <a16:creationId xmlns:a16="http://schemas.microsoft.com/office/drawing/2014/main" id="{3B6C336B-7428-4619-9516-39A9D909A1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2032" y="5332530"/>
              <a:ext cx="914400" cy="914400"/>
            </a:xfrm>
            <a:prstGeom prst="rect">
              <a:avLst/>
            </a:prstGeom>
          </p:spPr>
        </p:pic>
        <p:sp>
          <p:nvSpPr>
            <p:cNvPr id="43" name="TextBox 42">
              <a:extLst>
                <a:ext uri="{FF2B5EF4-FFF2-40B4-BE49-F238E27FC236}">
                  <a16:creationId xmlns:a16="http://schemas.microsoft.com/office/drawing/2014/main" id="{E9B75267-2F77-4E3A-B87C-BB97B3BC33FD}"/>
                </a:ext>
              </a:extLst>
            </p:cNvPr>
            <p:cNvSpPr txBox="1"/>
            <p:nvPr/>
          </p:nvSpPr>
          <p:spPr>
            <a:xfrm>
              <a:off x="2244024" y="6076827"/>
              <a:ext cx="2169334"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bg1"/>
                  </a:solidFill>
                </a:rPr>
                <a:t>SSMS</a:t>
              </a:r>
            </a:p>
          </p:txBody>
        </p:sp>
        <p:cxnSp>
          <p:nvCxnSpPr>
            <p:cNvPr id="44" name="Straight Arrow Connector 43">
              <a:extLst>
                <a:ext uri="{FF2B5EF4-FFF2-40B4-BE49-F238E27FC236}">
                  <a16:creationId xmlns:a16="http://schemas.microsoft.com/office/drawing/2014/main" id="{4C45AE9D-2B04-4212-BF21-653AFEFD1BF5}"/>
                </a:ext>
              </a:extLst>
            </p:cNvPr>
            <p:cNvCxnSpPr>
              <a:cxnSpLocks/>
            </p:cNvCxnSpPr>
            <p:nvPr/>
          </p:nvCxnSpPr>
          <p:spPr>
            <a:xfrm>
              <a:off x="2432158" y="5855228"/>
              <a:ext cx="429874" cy="0"/>
            </a:xfrm>
            <a:prstGeom prst="straightConnector1">
              <a:avLst/>
            </a:prstGeom>
            <a:ln w="254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Smart Phone">
              <a:extLst>
                <a:ext uri="{FF2B5EF4-FFF2-40B4-BE49-F238E27FC236}">
                  <a16:creationId xmlns:a16="http://schemas.microsoft.com/office/drawing/2014/main" id="{F1C5FFC3-C046-45CA-B47B-40497DA2A60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57545" y="5398028"/>
              <a:ext cx="914400" cy="914400"/>
            </a:xfrm>
            <a:prstGeom prst="rect">
              <a:avLst/>
            </a:prstGeom>
          </p:spPr>
        </p:pic>
        <p:cxnSp>
          <p:nvCxnSpPr>
            <p:cNvPr id="51" name="Straight Arrow Connector 50">
              <a:extLst>
                <a:ext uri="{FF2B5EF4-FFF2-40B4-BE49-F238E27FC236}">
                  <a16:creationId xmlns:a16="http://schemas.microsoft.com/office/drawing/2014/main" id="{BF3765AB-03A3-4A52-A0A6-6CE31A2DB2F5}"/>
                </a:ext>
              </a:extLst>
            </p:cNvPr>
            <p:cNvCxnSpPr>
              <a:cxnSpLocks/>
              <a:stCxn id="41" idx="3"/>
            </p:cNvCxnSpPr>
            <p:nvPr/>
          </p:nvCxnSpPr>
          <p:spPr>
            <a:xfrm flipV="1">
              <a:off x="3776432" y="3264762"/>
              <a:ext cx="5235716" cy="2524968"/>
            </a:xfrm>
            <a:prstGeom prst="straightConnector1">
              <a:avLst/>
            </a:prstGeom>
            <a:ln w="254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8C395AC-55A5-4B80-B66C-62BD461C9733}"/>
                </a:ext>
              </a:extLst>
            </p:cNvPr>
            <p:cNvCxnSpPr>
              <a:cxnSpLocks/>
            </p:cNvCxnSpPr>
            <p:nvPr/>
          </p:nvCxnSpPr>
          <p:spPr>
            <a:xfrm flipV="1">
              <a:off x="2141349" y="3376985"/>
              <a:ext cx="5369921" cy="2021043"/>
            </a:xfrm>
            <a:prstGeom prst="straightConnector1">
              <a:avLst/>
            </a:prstGeom>
            <a:ln w="254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496A59EC-820A-4986-A4E7-576C79D482CE}"/>
              </a:ext>
            </a:extLst>
          </p:cNvPr>
          <p:cNvGrpSpPr/>
          <p:nvPr/>
        </p:nvGrpSpPr>
        <p:grpSpPr>
          <a:xfrm>
            <a:off x="7801357" y="3398675"/>
            <a:ext cx="2582391" cy="3410348"/>
            <a:chOff x="7801357" y="3398675"/>
            <a:chExt cx="2582391" cy="3410348"/>
          </a:xfrm>
        </p:grpSpPr>
        <p:sp>
          <p:nvSpPr>
            <p:cNvPr id="54" name="Rectangle 53">
              <a:extLst>
                <a:ext uri="{FF2B5EF4-FFF2-40B4-BE49-F238E27FC236}">
                  <a16:creationId xmlns:a16="http://schemas.microsoft.com/office/drawing/2014/main" id="{3CF75EA2-7E69-4903-8BA3-87FE31BB419B}"/>
                </a:ext>
              </a:extLst>
            </p:cNvPr>
            <p:cNvSpPr/>
            <p:nvPr/>
          </p:nvSpPr>
          <p:spPr bwMode="auto">
            <a:xfrm>
              <a:off x="8066217" y="5097462"/>
              <a:ext cx="2317531" cy="171156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5" name="Graphic 54" descr="Monitor">
              <a:extLst>
                <a:ext uri="{FF2B5EF4-FFF2-40B4-BE49-F238E27FC236}">
                  <a16:creationId xmlns:a16="http://schemas.microsoft.com/office/drawing/2014/main" id="{EA5026C2-7F08-428B-9782-619573B561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74089" y="5318987"/>
              <a:ext cx="914400" cy="914400"/>
            </a:xfrm>
            <a:prstGeom prst="rect">
              <a:avLst/>
            </a:prstGeom>
          </p:spPr>
        </p:pic>
        <p:sp>
          <p:nvSpPr>
            <p:cNvPr id="56" name="TextBox 55">
              <a:extLst>
                <a:ext uri="{FF2B5EF4-FFF2-40B4-BE49-F238E27FC236}">
                  <a16:creationId xmlns:a16="http://schemas.microsoft.com/office/drawing/2014/main" id="{DB1158A1-B055-460B-987B-755E27BC9C41}"/>
                </a:ext>
              </a:extLst>
            </p:cNvPr>
            <p:cNvSpPr txBox="1"/>
            <p:nvPr/>
          </p:nvSpPr>
          <p:spPr>
            <a:xfrm>
              <a:off x="8087502" y="6070359"/>
              <a:ext cx="229624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bg1"/>
                  </a:solidFill>
                </a:rPr>
                <a:t>Custom app</a:t>
              </a:r>
            </a:p>
          </p:txBody>
        </p:sp>
        <p:cxnSp>
          <p:nvCxnSpPr>
            <p:cNvPr id="63" name="Straight Arrow Connector 62">
              <a:extLst>
                <a:ext uri="{FF2B5EF4-FFF2-40B4-BE49-F238E27FC236}">
                  <a16:creationId xmlns:a16="http://schemas.microsoft.com/office/drawing/2014/main" id="{250B974A-2784-4C87-A94A-DD4D96A5EF93}"/>
                </a:ext>
              </a:extLst>
            </p:cNvPr>
            <p:cNvCxnSpPr>
              <a:cxnSpLocks/>
              <a:stCxn id="55" idx="0"/>
            </p:cNvCxnSpPr>
            <p:nvPr/>
          </p:nvCxnSpPr>
          <p:spPr>
            <a:xfrm flipH="1" flipV="1">
              <a:off x="7801357" y="3398675"/>
              <a:ext cx="1429932" cy="1920312"/>
            </a:xfrm>
            <a:prstGeom prst="straightConnector1">
              <a:avLst/>
            </a:prstGeom>
            <a:ln w="254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5AABC48-88EA-4963-9118-3B7383F4C7AA}"/>
                </a:ext>
              </a:extLst>
            </p:cNvPr>
            <p:cNvCxnSpPr>
              <a:cxnSpLocks/>
            </p:cNvCxnSpPr>
            <p:nvPr/>
          </p:nvCxnSpPr>
          <p:spPr>
            <a:xfrm flipV="1">
              <a:off x="9426518" y="3541311"/>
              <a:ext cx="261971" cy="1777676"/>
            </a:xfrm>
            <a:prstGeom prst="straightConnector1">
              <a:avLst/>
            </a:prstGeom>
            <a:ln w="254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AF969D93-76AC-46CF-8F57-EF4BA671F845}"/>
              </a:ext>
            </a:extLst>
          </p:cNvPr>
          <p:cNvGrpSpPr/>
          <p:nvPr/>
        </p:nvGrpSpPr>
        <p:grpSpPr>
          <a:xfrm>
            <a:off x="6023035" y="1737349"/>
            <a:ext cx="2993449" cy="1683713"/>
            <a:chOff x="6023035" y="1737349"/>
            <a:chExt cx="2993449" cy="1683713"/>
          </a:xfrm>
        </p:grpSpPr>
        <p:grpSp>
          <p:nvGrpSpPr>
            <p:cNvPr id="73" name="Group 72">
              <a:extLst>
                <a:ext uri="{FF2B5EF4-FFF2-40B4-BE49-F238E27FC236}">
                  <a16:creationId xmlns:a16="http://schemas.microsoft.com/office/drawing/2014/main" id="{2907FCC8-6658-4CD3-AACC-5AB8CFF3D006}"/>
                </a:ext>
              </a:extLst>
            </p:cNvPr>
            <p:cNvGrpSpPr/>
            <p:nvPr/>
          </p:nvGrpSpPr>
          <p:grpSpPr>
            <a:xfrm>
              <a:off x="6023035" y="2014265"/>
              <a:ext cx="2993449" cy="1406797"/>
              <a:chOff x="6023035" y="2014265"/>
              <a:chExt cx="2993449" cy="1406797"/>
            </a:xfrm>
          </p:grpSpPr>
          <p:grpSp>
            <p:nvGrpSpPr>
              <p:cNvPr id="69" name="Group 68">
                <a:extLst>
                  <a:ext uri="{FF2B5EF4-FFF2-40B4-BE49-F238E27FC236}">
                    <a16:creationId xmlns:a16="http://schemas.microsoft.com/office/drawing/2014/main" id="{96915B06-BFA0-4777-A5EC-C2E8213D718C}"/>
                  </a:ext>
                </a:extLst>
              </p:cNvPr>
              <p:cNvGrpSpPr/>
              <p:nvPr/>
            </p:nvGrpSpPr>
            <p:grpSpPr>
              <a:xfrm>
                <a:off x="6023035" y="2014265"/>
                <a:ext cx="2094106" cy="1406797"/>
                <a:chOff x="6023035" y="2014265"/>
                <a:chExt cx="2094106" cy="1406797"/>
              </a:xfrm>
            </p:grpSpPr>
            <p:sp>
              <p:nvSpPr>
                <p:cNvPr id="21" name="Isosceles Triangle 20">
                  <a:extLst>
                    <a:ext uri="{FF2B5EF4-FFF2-40B4-BE49-F238E27FC236}">
                      <a16:creationId xmlns:a16="http://schemas.microsoft.com/office/drawing/2014/main" id="{FF682B62-CA90-413A-B131-D5A60A9AFD98}"/>
                    </a:ext>
                  </a:extLst>
                </p:cNvPr>
                <p:cNvSpPr/>
                <p:nvPr/>
              </p:nvSpPr>
              <p:spPr bwMode="auto">
                <a:xfrm>
                  <a:off x="7056437" y="2427478"/>
                  <a:ext cx="1060704" cy="914400"/>
                </a:xfrm>
                <a:prstGeom prst="triangl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schemeClr val="tx1"/>
                      </a:solidFill>
                    </a:rPr>
                    <a:t>AAD</a:t>
                  </a:r>
                </a:p>
              </p:txBody>
            </p:sp>
            <p:pic>
              <p:nvPicPr>
                <p:cNvPr id="22" name="Graphic 21" descr="Man">
                  <a:extLst>
                    <a:ext uri="{FF2B5EF4-FFF2-40B4-BE49-F238E27FC236}">
                      <a16:creationId xmlns:a16="http://schemas.microsoft.com/office/drawing/2014/main" id="{324E6AC4-7C24-4FB4-9533-0D79C98268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4437" y="2014265"/>
                  <a:ext cx="533399" cy="533399"/>
                </a:xfrm>
                <a:prstGeom prst="rect">
                  <a:avLst/>
                </a:prstGeom>
              </p:spPr>
            </p:pic>
            <p:cxnSp>
              <p:nvCxnSpPr>
                <p:cNvPr id="23" name="Straight Connector 22">
                  <a:extLst>
                    <a:ext uri="{FF2B5EF4-FFF2-40B4-BE49-F238E27FC236}">
                      <a16:creationId xmlns:a16="http://schemas.microsoft.com/office/drawing/2014/main" id="{3B64100F-FE0E-49B2-9CFA-DE7E4B014D30}"/>
                    </a:ext>
                  </a:extLst>
                </p:cNvPr>
                <p:cNvCxnSpPr>
                  <a:cxnSpLocks/>
                </p:cNvCxnSpPr>
                <p:nvPr/>
              </p:nvCxnSpPr>
              <p:spPr>
                <a:xfrm>
                  <a:off x="6710378" y="2334535"/>
                  <a:ext cx="498459" cy="43779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5" name="Graphic 24" descr="Man">
                  <a:extLst>
                    <a:ext uri="{FF2B5EF4-FFF2-40B4-BE49-F238E27FC236}">
                      <a16:creationId xmlns:a16="http://schemas.microsoft.com/office/drawing/2014/main" id="{69FD70E5-8349-4979-83BB-6C2179965F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23035" y="2452136"/>
                  <a:ext cx="533399" cy="533399"/>
                </a:xfrm>
                <a:prstGeom prst="rect">
                  <a:avLst/>
                </a:prstGeom>
              </p:spPr>
            </p:pic>
            <p:cxnSp>
              <p:nvCxnSpPr>
                <p:cNvPr id="26" name="Straight Connector 25">
                  <a:extLst>
                    <a:ext uri="{FF2B5EF4-FFF2-40B4-BE49-F238E27FC236}">
                      <a16:creationId xmlns:a16="http://schemas.microsoft.com/office/drawing/2014/main" id="{F63BD0C8-604B-4A0F-A5C3-2347DDCAD529}"/>
                    </a:ext>
                  </a:extLst>
                </p:cNvPr>
                <p:cNvCxnSpPr>
                  <a:cxnSpLocks/>
                  <a:stCxn id="25" idx="3"/>
                </p:cNvCxnSpPr>
                <p:nvPr/>
              </p:nvCxnSpPr>
              <p:spPr>
                <a:xfrm>
                  <a:off x="6556434" y="2718836"/>
                  <a:ext cx="652403" cy="20593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7" name="Graphic 26" descr="Man">
                  <a:extLst>
                    <a:ext uri="{FF2B5EF4-FFF2-40B4-BE49-F238E27FC236}">
                      <a16:creationId xmlns:a16="http://schemas.microsoft.com/office/drawing/2014/main" id="{057EF06F-AB4A-4DAC-9A53-7AF364D3E0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80137" y="2887663"/>
                  <a:ext cx="533399" cy="533399"/>
                </a:xfrm>
                <a:prstGeom prst="rect">
                  <a:avLst/>
                </a:prstGeom>
              </p:spPr>
            </p:pic>
            <p:cxnSp>
              <p:nvCxnSpPr>
                <p:cNvPr id="28" name="Straight Connector 27">
                  <a:extLst>
                    <a:ext uri="{FF2B5EF4-FFF2-40B4-BE49-F238E27FC236}">
                      <a16:creationId xmlns:a16="http://schemas.microsoft.com/office/drawing/2014/main" id="{2A920A91-983A-459E-9BF1-F5E263B2438C}"/>
                    </a:ext>
                  </a:extLst>
                </p:cNvPr>
                <p:cNvCxnSpPr>
                  <a:cxnSpLocks/>
                  <a:stCxn id="27" idx="3"/>
                </p:cNvCxnSpPr>
                <p:nvPr/>
              </p:nvCxnSpPr>
              <p:spPr>
                <a:xfrm flipV="1">
                  <a:off x="6713536" y="3092603"/>
                  <a:ext cx="340536" cy="6176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a:extLst>
                  <a:ext uri="{FF2B5EF4-FFF2-40B4-BE49-F238E27FC236}">
                    <a16:creationId xmlns:a16="http://schemas.microsoft.com/office/drawing/2014/main" id="{D89BCE86-1DFA-4A7C-8A51-D9B30BF86EC8}"/>
                  </a:ext>
                </a:extLst>
              </p:cNvPr>
              <p:cNvCxnSpPr>
                <a:cxnSpLocks/>
              </p:cNvCxnSpPr>
              <p:nvPr/>
            </p:nvCxnSpPr>
            <p:spPr>
              <a:xfrm flipV="1">
                <a:off x="7885175" y="2771301"/>
                <a:ext cx="1131309" cy="91734"/>
              </a:xfrm>
              <a:prstGeom prst="straightConnector1">
                <a:avLst/>
              </a:prstGeom>
              <a:ln w="254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762DD2A6-FFCA-4363-8FB8-9137338C5A5D}"/>
                </a:ext>
              </a:extLst>
            </p:cNvPr>
            <p:cNvSpPr txBox="1"/>
            <p:nvPr/>
          </p:nvSpPr>
          <p:spPr>
            <a:xfrm>
              <a:off x="6750537" y="1737349"/>
              <a:ext cx="1892914"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Azure Active Directory</a:t>
              </a:r>
            </a:p>
          </p:txBody>
        </p:sp>
      </p:grpSp>
    </p:spTree>
    <p:extLst>
      <p:ext uri="{BB962C8B-B14F-4D97-AF65-F5344CB8AC3E}">
        <p14:creationId xmlns:p14="http://schemas.microsoft.com/office/powerpoint/2010/main" val="36015846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0D317E-2574-4589-919B-BE9F398C0B3B}"/>
              </a:ext>
            </a:extLst>
          </p:cNvPr>
          <p:cNvSpPr>
            <a:spLocks noGrp="1"/>
          </p:cNvSpPr>
          <p:nvPr>
            <p:ph type="body" sz="quarter" idx="10"/>
          </p:nvPr>
        </p:nvSpPr>
        <p:spPr>
          <a:xfrm>
            <a:off x="274638" y="1212850"/>
            <a:ext cx="11887200" cy="5798510"/>
          </a:xfrm>
        </p:spPr>
        <p:txBody>
          <a:bodyPr/>
          <a:lstStyle/>
          <a:p>
            <a:pPr marL="0" indent="0">
              <a:buNone/>
            </a:pPr>
            <a:r>
              <a:rPr lang="en-US" sz="2400" dirty="0"/>
              <a:t>Associate on-premises AD with the Azure Subscription (as service admin via the portal)</a:t>
            </a:r>
          </a:p>
          <a:p>
            <a:pPr marL="0" indent="0">
              <a:buNone/>
            </a:pPr>
            <a:r>
              <a:rPr lang="en-US" sz="2400" i="1" dirty="0"/>
              <a:t>OR</a:t>
            </a:r>
          </a:p>
          <a:p>
            <a:pPr marL="0" indent="0">
              <a:buNone/>
            </a:pPr>
            <a:r>
              <a:rPr lang="en-US" sz="2400" dirty="0"/>
              <a:t>Create and populate Azure AD.</a:t>
            </a:r>
          </a:p>
          <a:p>
            <a:endParaRPr lang="en-US" sz="2400" dirty="0"/>
          </a:p>
          <a:p>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r>
              <a:rPr lang="en-US" sz="2400" dirty="0"/>
              <a:t>Configure an AAD admin for your SQL DW server</a:t>
            </a:r>
          </a:p>
          <a:p>
            <a:endParaRPr lang="en-US" sz="2400" dirty="0"/>
          </a:p>
          <a:p>
            <a:endParaRPr lang="en-US" sz="2400" dirty="0"/>
          </a:p>
          <a:p>
            <a:pPr marL="0" indent="0">
              <a:buNone/>
            </a:pPr>
            <a:r>
              <a:rPr lang="en-US" sz="2400" dirty="0"/>
              <a:t>Create database users that leverage the </a:t>
            </a:r>
            <a:r>
              <a:rPr lang="en-US" sz="2400" dirty="0">
                <a:latin typeface="Courier New" panose="02070309020205020404" pitchFamily="49" charset="0"/>
                <a:cs typeface="Courier New" panose="02070309020205020404" pitchFamily="49" charset="0"/>
              </a:rPr>
              <a:t>FROM EXTERNAL PROVIDER</a:t>
            </a:r>
            <a:r>
              <a:rPr lang="en-US" sz="2400" dirty="0"/>
              <a:t> syntax</a:t>
            </a:r>
          </a:p>
          <a:p>
            <a:pPr marL="0" indent="0">
              <a:buNone/>
            </a:pPr>
            <a:r>
              <a:rPr lang="en-US" sz="2400" dirty="0"/>
              <a:t>	</a:t>
            </a:r>
            <a:r>
              <a:rPr lang="en-US" sz="1800" dirty="0">
                <a:latin typeface="Courier New" panose="02070309020205020404" pitchFamily="49" charset="0"/>
                <a:cs typeface="Courier New" panose="02070309020205020404" pitchFamily="49" charset="0"/>
              </a:rPr>
              <a:t>CREATE USER [billg@microsoft.com] FROM EXTERNAL PROVIDER;</a:t>
            </a:r>
          </a:p>
        </p:txBody>
      </p:sp>
      <p:sp>
        <p:nvSpPr>
          <p:cNvPr id="3" name="Title 2">
            <a:extLst>
              <a:ext uri="{FF2B5EF4-FFF2-40B4-BE49-F238E27FC236}">
                <a16:creationId xmlns:a16="http://schemas.microsoft.com/office/drawing/2014/main" id="{B1A6B162-2631-4A74-A4A3-DFC09A845AD3}"/>
              </a:ext>
            </a:extLst>
          </p:cNvPr>
          <p:cNvSpPr>
            <a:spLocks noGrp="1"/>
          </p:cNvSpPr>
          <p:nvPr>
            <p:ph type="title"/>
          </p:nvPr>
        </p:nvSpPr>
        <p:spPr/>
        <p:txBody>
          <a:bodyPr/>
          <a:lstStyle/>
          <a:p>
            <a:r>
              <a:rPr lang="en-US" dirty="0"/>
              <a:t>Setting up AAD</a:t>
            </a:r>
          </a:p>
        </p:txBody>
      </p:sp>
      <p:pic>
        <p:nvPicPr>
          <p:cNvPr id="4" name="Picture 3">
            <a:extLst>
              <a:ext uri="{FF2B5EF4-FFF2-40B4-BE49-F238E27FC236}">
                <a16:creationId xmlns:a16="http://schemas.microsoft.com/office/drawing/2014/main" id="{DA66B294-78CF-44E7-A6D6-A8068C4B189B}"/>
              </a:ext>
            </a:extLst>
          </p:cNvPr>
          <p:cNvPicPr>
            <a:picLocks noChangeAspect="1"/>
          </p:cNvPicPr>
          <p:nvPr/>
        </p:nvPicPr>
        <p:blipFill>
          <a:blip r:embed="rId3"/>
          <a:stretch>
            <a:fillRect/>
          </a:stretch>
        </p:blipFill>
        <p:spPr>
          <a:xfrm>
            <a:off x="375092" y="2493702"/>
            <a:ext cx="2593931" cy="2146560"/>
          </a:xfrm>
          <a:prstGeom prst="rect">
            <a:avLst/>
          </a:prstGeom>
        </p:spPr>
      </p:pic>
      <p:pic>
        <p:nvPicPr>
          <p:cNvPr id="5" name="Picture 4">
            <a:extLst>
              <a:ext uri="{FF2B5EF4-FFF2-40B4-BE49-F238E27FC236}">
                <a16:creationId xmlns:a16="http://schemas.microsoft.com/office/drawing/2014/main" id="{D3851113-6511-4584-BFA6-483D85417325}"/>
              </a:ext>
            </a:extLst>
          </p:cNvPr>
          <p:cNvPicPr>
            <a:picLocks noChangeAspect="1"/>
          </p:cNvPicPr>
          <p:nvPr/>
        </p:nvPicPr>
        <p:blipFill>
          <a:blip r:embed="rId4"/>
          <a:stretch>
            <a:fillRect/>
          </a:stretch>
        </p:blipFill>
        <p:spPr>
          <a:xfrm>
            <a:off x="4895902" y="2180900"/>
            <a:ext cx="1939713" cy="2209800"/>
          </a:xfrm>
          <a:prstGeom prst="rect">
            <a:avLst/>
          </a:prstGeom>
        </p:spPr>
      </p:pic>
      <p:cxnSp>
        <p:nvCxnSpPr>
          <p:cNvPr id="10" name="Straight Arrow Connector 9">
            <a:extLst>
              <a:ext uri="{FF2B5EF4-FFF2-40B4-BE49-F238E27FC236}">
                <a16:creationId xmlns:a16="http://schemas.microsoft.com/office/drawing/2014/main" id="{FE39AB9B-40A7-47EE-8EE6-BCDECD5A880F}"/>
              </a:ext>
            </a:extLst>
          </p:cNvPr>
          <p:cNvCxnSpPr>
            <a:cxnSpLocks/>
          </p:cNvCxnSpPr>
          <p:nvPr/>
        </p:nvCxnSpPr>
        <p:spPr>
          <a:xfrm flipV="1">
            <a:off x="2827280" y="2804982"/>
            <a:ext cx="2066257" cy="777277"/>
          </a:xfrm>
          <a:prstGeom prst="straightConnector1">
            <a:avLst/>
          </a:prstGeom>
          <a:ln w="254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C3B5727C-F359-4522-B76A-8D64926FD740}"/>
              </a:ext>
            </a:extLst>
          </p:cNvPr>
          <p:cNvGrpSpPr/>
          <p:nvPr/>
        </p:nvGrpSpPr>
        <p:grpSpPr>
          <a:xfrm>
            <a:off x="7132637" y="3141064"/>
            <a:ext cx="5273312" cy="2870798"/>
            <a:chOff x="7345725" y="2887975"/>
            <a:chExt cx="5273312" cy="2870798"/>
          </a:xfrm>
        </p:grpSpPr>
        <p:pic>
          <p:nvPicPr>
            <p:cNvPr id="18" name="Picture 17">
              <a:extLst>
                <a:ext uri="{FF2B5EF4-FFF2-40B4-BE49-F238E27FC236}">
                  <a16:creationId xmlns:a16="http://schemas.microsoft.com/office/drawing/2014/main" id="{1801AEBB-9557-4556-A5B2-9C25B902F1E7}"/>
                </a:ext>
              </a:extLst>
            </p:cNvPr>
            <p:cNvPicPr>
              <a:picLocks noChangeAspect="1"/>
            </p:cNvPicPr>
            <p:nvPr/>
          </p:nvPicPr>
          <p:blipFill>
            <a:blip r:embed="rId5"/>
            <a:stretch>
              <a:fillRect/>
            </a:stretch>
          </p:blipFill>
          <p:spPr>
            <a:xfrm>
              <a:off x="7345725" y="2887975"/>
              <a:ext cx="5273312" cy="2870798"/>
            </a:xfrm>
            <a:prstGeom prst="rect">
              <a:avLst/>
            </a:prstGeom>
          </p:spPr>
        </p:pic>
        <p:sp>
          <p:nvSpPr>
            <p:cNvPr id="19" name="TextBox 18">
              <a:extLst>
                <a:ext uri="{FF2B5EF4-FFF2-40B4-BE49-F238E27FC236}">
                  <a16:creationId xmlns:a16="http://schemas.microsoft.com/office/drawing/2014/main" id="{1D490E50-185F-4A4B-8561-EE0F6F3FA8BC}"/>
                </a:ext>
              </a:extLst>
            </p:cNvPr>
            <p:cNvSpPr txBox="1"/>
            <p:nvPr/>
          </p:nvSpPr>
          <p:spPr>
            <a:xfrm>
              <a:off x="8686002" y="2926673"/>
              <a:ext cx="1249970" cy="274320"/>
            </a:xfrm>
            <a:prstGeom prst="rect">
              <a:avLst/>
            </a:prstGeom>
            <a:solidFill>
              <a:schemeClr val="tx1"/>
            </a:solidFill>
          </p:spPr>
          <p:txBody>
            <a:bodyPr wrap="square" lIns="182880" tIns="146304" rIns="182880" bIns="146304" rtlCol="0">
              <a:spAutoFit/>
            </a:bodyPr>
            <a:lstStyle/>
            <a:p>
              <a:pPr>
                <a:lnSpc>
                  <a:spcPct val="90000"/>
                </a:lnSpc>
                <a:spcAft>
                  <a:spcPts val="600"/>
                </a:spcAft>
              </a:pPr>
              <a:r>
                <a:rPr lang="en-US" sz="1000" dirty="0" err="1">
                  <a:solidFill>
                    <a:schemeClr val="bg1"/>
                  </a:solidFill>
                </a:rPr>
                <a:t>mydw</a:t>
              </a:r>
              <a:r>
                <a:rPr lang="en-US" sz="1000" dirty="0">
                  <a:solidFill>
                    <a:schemeClr val="bg1"/>
                  </a:solidFill>
                </a:rPr>
                <a:t> &gt; </a:t>
              </a:r>
              <a:r>
                <a:rPr lang="en-US" sz="1000" dirty="0" err="1">
                  <a:solidFill>
                    <a:schemeClr val="bg1"/>
                  </a:solidFill>
                </a:rPr>
                <a:t>dwsrv</a:t>
              </a:r>
              <a:r>
                <a:rPr lang="en-US" sz="1000" dirty="0">
                  <a:solidFill>
                    <a:schemeClr val="bg1"/>
                  </a:solidFill>
                </a:rPr>
                <a:t>&gt;</a:t>
              </a:r>
              <a:endParaRPr lang="en-US" sz="1050" dirty="0">
                <a:solidFill>
                  <a:schemeClr val="bg1"/>
                </a:solidFill>
              </a:endParaRPr>
            </a:p>
          </p:txBody>
        </p:sp>
      </p:grpSp>
    </p:spTree>
    <p:extLst>
      <p:ext uri="{BB962C8B-B14F-4D97-AF65-F5344CB8AC3E}">
        <p14:creationId xmlns:p14="http://schemas.microsoft.com/office/powerpoint/2010/main" val="3199336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EB3458-E951-43FD-9E34-1C5B3A14BDE6}"/>
              </a:ext>
            </a:extLst>
          </p:cNvPr>
          <p:cNvSpPr>
            <a:spLocks noGrp="1"/>
          </p:cNvSpPr>
          <p:nvPr>
            <p:ph type="body" sz="quarter" idx="10"/>
          </p:nvPr>
        </p:nvSpPr>
        <p:spPr>
          <a:xfrm>
            <a:off x="274638" y="1212850"/>
            <a:ext cx="11887200" cy="5453801"/>
          </a:xfrm>
        </p:spPr>
        <p:txBody>
          <a:bodyPr/>
          <a:lstStyle/>
          <a:p>
            <a:pPr marL="0" indent="0">
              <a:buNone/>
            </a:pPr>
            <a:r>
              <a:rPr lang="en-US" sz="3200" dirty="0"/>
              <a:t>Like the SQL DW Server Admin, the AAD Admin is placed in the </a:t>
            </a:r>
            <a:r>
              <a:rPr lang="en-US" sz="3200" dirty="0" err="1"/>
              <a:t>SmallRC</a:t>
            </a:r>
            <a:r>
              <a:rPr lang="en-US" sz="3200" dirty="0"/>
              <a:t>…  users default to the smallest resource class.</a:t>
            </a:r>
          </a:p>
          <a:p>
            <a:pPr marL="0" indent="0">
              <a:buNone/>
            </a:pPr>
            <a:r>
              <a:rPr lang="en-US" sz="3200" dirty="0"/>
              <a:t>When federating with on-premises accounts, they must be mail enabled.</a:t>
            </a:r>
          </a:p>
          <a:p>
            <a:pPr marL="0" indent="0">
              <a:buNone/>
            </a:pPr>
            <a:r>
              <a:rPr lang="en-US" sz="3200" dirty="0"/>
              <a:t>Use the display name to grant access to Azure AD groups (not sequilggroup@contoso.com).</a:t>
            </a:r>
          </a:p>
          <a:p>
            <a:pPr marL="0" indent="0">
              <a:buNone/>
            </a:pPr>
            <a:r>
              <a:rPr lang="en-US" sz="3200" dirty="0"/>
              <a:t>Be careful when granting access to AD groups, then elevating their resource class as it is much easier to hit concurrency limits...  DBAs for CCI -&gt; </a:t>
            </a:r>
            <a:r>
              <a:rPr lang="en-US" sz="3200" dirty="0" err="1"/>
              <a:t>XLargeRC</a:t>
            </a:r>
            <a:r>
              <a:rPr lang="en-US" sz="3200" dirty="0"/>
              <a:t> </a:t>
            </a:r>
          </a:p>
          <a:p>
            <a:pPr marL="0" indent="0">
              <a:buNone/>
            </a:pPr>
            <a:r>
              <a:rPr lang="en-US" sz="3200" dirty="0"/>
              <a:t>AAD requires a good amount of reliable bandwidth for authentication.</a:t>
            </a:r>
          </a:p>
        </p:txBody>
      </p:sp>
      <p:sp>
        <p:nvSpPr>
          <p:cNvPr id="3" name="Title 2">
            <a:extLst>
              <a:ext uri="{FF2B5EF4-FFF2-40B4-BE49-F238E27FC236}">
                <a16:creationId xmlns:a16="http://schemas.microsoft.com/office/drawing/2014/main" id="{A67C45A2-A4A6-4005-862A-62CA5CEB48DE}"/>
              </a:ext>
            </a:extLst>
          </p:cNvPr>
          <p:cNvSpPr>
            <a:spLocks noGrp="1"/>
          </p:cNvSpPr>
          <p:nvPr>
            <p:ph type="title"/>
          </p:nvPr>
        </p:nvSpPr>
        <p:spPr/>
        <p:txBody>
          <a:bodyPr/>
          <a:lstStyle/>
          <a:p>
            <a:r>
              <a:rPr lang="en-US" dirty="0"/>
              <a:t>AAD – Best Practices</a:t>
            </a:r>
          </a:p>
        </p:txBody>
      </p:sp>
    </p:spTree>
    <p:extLst>
      <p:ext uri="{BB962C8B-B14F-4D97-AF65-F5344CB8AC3E}">
        <p14:creationId xmlns:p14="http://schemas.microsoft.com/office/powerpoint/2010/main" val="3796905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1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87FE61F759FC41861CE12C790A80CC" ma:contentTypeVersion="4" ma:contentTypeDescription="Create a new document." ma:contentTypeScope="" ma:versionID="3259d8c0f41f0b879b41c93994b8241a">
  <xsd:schema xmlns:xsd="http://www.w3.org/2001/XMLSchema" xmlns:xs="http://www.w3.org/2001/XMLSchema" xmlns:p="http://schemas.microsoft.com/office/2006/metadata/properties" xmlns:ns2="ff39d70c-cb26-42e3-90dd-658a2fd7f3c2" targetNamespace="http://schemas.microsoft.com/office/2006/metadata/properties" ma:root="true" ma:fieldsID="02dac1059362260a40aeed021548b9f1" ns2:_="">
    <xsd:import namespace="ff39d70c-cb26-42e3-90dd-658a2fd7f3c2"/>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39d70c-cb26-42e3-90dd-658a2fd7f3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3C4DB1B-8F82-4436-844E-1C3F72BF43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39d70c-cb26-42e3-90dd-658a2fd7f3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D9D2A45-C951-4605-BD60-4C7BFDC342F1}">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f39d70c-cb26-42e3-90dd-658a2fd7f3c2"/>
    <ds:schemaRef ds:uri="http://www.w3.org/XML/1998/namespace"/>
    <ds:schemaRef ds:uri="http://purl.org/dc/dcmitype/"/>
  </ds:schemaRefs>
</ds:datastoreItem>
</file>

<file path=customXml/itemProps3.xml><?xml version="1.0" encoding="utf-8"?>
<ds:datastoreItem xmlns:ds="http://schemas.openxmlformats.org/officeDocument/2006/customXml" ds:itemID="{BB8D0A58-D75E-49EA-B79A-0DAABEE0AE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1904</Words>
  <Application>Microsoft Office PowerPoint</Application>
  <PresentationFormat>Custom</PresentationFormat>
  <Paragraphs>376</Paragraphs>
  <Slides>45</Slides>
  <Notes>29</Notes>
  <HiddenSlides>8</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45</vt:i4>
      </vt:variant>
    </vt:vector>
  </HeadingPairs>
  <TitlesOfParts>
    <vt:vector size="59" baseType="lpstr">
      <vt:lpstr>ＭＳ Ｐゴシック</vt:lpstr>
      <vt:lpstr>Arial</vt:lpstr>
      <vt:lpstr>Calibri</vt:lpstr>
      <vt:lpstr>Consolas</vt:lpstr>
      <vt:lpstr>Courier New</vt:lpstr>
      <vt:lpstr>Segoe UI</vt:lpstr>
      <vt:lpstr>Segoe UI Black</vt:lpstr>
      <vt:lpstr>Segoe UI Light</vt:lpstr>
      <vt:lpstr>Segoe UI Semibold</vt:lpstr>
      <vt:lpstr>Segoe UI Semilight</vt:lpstr>
      <vt:lpstr>Wingdings</vt:lpstr>
      <vt:lpstr>Template</vt:lpstr>
      <vt:lpstr>1_Template</vt:lpstr>
      <vt:lpstr>Modernizing Your Data Warehouse</vt:lpstr>
      <vt:lpstr>PowerPoint Presentation</vt:lpstr>
      <vt:lpstr>Infrastructure and Security  for SQL DW</vt:lpstr>
      <vt:lpstr>Agenda</vt:lpstr>
      <vt:lpstr>Azure Active Directory (AAD)</vt:lpstr>
      <vt:lpstr>What is Azure Active Directory</vt:lpstr>
      <vt:lpstr>Secured Enterprise Environment</vt:lpstr>
      <vt:lpstr>AAD Authentication Types</vt:lpstr>
      <vt:lpstr>Setting up AAD</vt:lpstr>
      <vt:lpstr>AAD – Best Practices</vt:lpstr>
      <vt:lpstr>ExpressRoute</vt:lpstr>
      <vt:lpstr>What is ExpressRoute?</vt:lpstr>
      <vt:lpstr>Two flavors of ExpressRoute</vt:lpstr>
      <vt:lpstr>Exchange or Network Service Provider</vt:lpstr>
      <vt:lpstr>ExpressRoute Pricing</vt:lpstr>
      <vt:lpstr>Connectivity to Azure</vt:lpstr>
      <vt:lpstr>Tying it all together – balance the system</vt:lpstr>
      <vt:lpstr>Securing network access</vt:lpstr>
      <vt:lpstr>Securing network access</vt:lpstr>
      <vt:lpstr>Allow access to Azure services</vt:lpstr>
      <vt:lpstr>Firewall Configuration</vt:lpstr>
      <vt:lpstr>VNET Service End-Points</vt:lpstr>
      <vt:lpstr>Current State</vt:lpstr>
      <vt:lpstr>Current State</vt:lpstr>
      <vt:lpstr>Private Preview</vt:lpstr>
      <vt:lpstr>Private Preview</vt:lpstr>
      <vt:lpstr>Private Preview</vt:lpstr>
      <vt:lpstr>Private Preview</vt:lpstr>
      <vt:lpstr>Compliance – Trust Center</vt:lpstr>
      <vt:lpstr>Trust Center</vt:lpstr>
      <vt:lpstr>Compliance certifications</vt:lpstr>
      <vt:lpstr>HIPAA compliant solutions</vt:lpstr>
      <vt:lpstr>Portal access and control</vt:lpstr>
      <vt:lpstr>Portal access and control</vt:lpstr>
      <vt:lpstr>Subscription and portal access template</vt:lpstr>
      <vt:lpstr>SQL DW - Portal access scenarios</vt:lpstr>
      <vt:lpstr>Security</vt:lpstr>
      <vt:lpstr>SQL DW Security</vt:lpstr>
      <vt:lpstr>PowerPoint Presentation</vt:lpstr>
      <vt:lpstr>Column-Level Security</vt:lpstr>
      <vt:lpstr>CLS Demo</vt:lpstr>
      <vt:lpstr>Running SSMS without port 1433 opened</vt:lpstr>
      <vt:lpstr>…in summary</vt:lpstr>
      <vt:lpstr>Best Practices</vt:lpstr>
      <vt:lpstr>Q&amp;A</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2017-03-22T23:49:30Z</dcterms:created>
  <dcterms:modified xsi:type="dcterms:W3CDTF">2018-10-31T02:39:15Z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0x0101002987FE61F759FC41861CE12C790A80CC</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